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  <p:sldMasterId id="2147483678" r:id="rId2"/>
    <p:sldMasterId id="2147483672" r:id="rId3"/>
    <p:sldMasterId id="2147483676" r:id="rId4"/>
    <p:sldMasterId id="2147483682" r:id="rId5"/>
  </p:sldMasterIdLst>
  <p:notesMasterIdLst>
    <p:notesMasterId r:id="rId37"/>
  </p:notesMasterIdLst>
  <p:handoutMasterIdLst>
    <p:handoutMasterId r:id="rId38"/>
  </p:handoutMasterIdLst>
  <p:sldIdLst>
    <p:sldId id="264" r:id="rId6"/>
    <p:sldId id="268" r:id="rId7"/>
    <p:sldId id="265" r:id="rId8"/>
    <p:sldId id="280" r:id="rId9"/>
    <p:sldId id="301" r:id="rId10"/>
    <p:sldId id="281" r:id="rId11"/>
    <p:sldId id="290" r:id="rId12"/>
    <p:sldId id="282" r:id="rId13"/>
    <p:sldId id="283" r:id="rId14"/>
    <p:sldId id="285" r:id="rId15"/>
    <p:sldId id="295" r:id="rId16"/>
    <p:sldId id="287" r:id="rId17"/>
    <p:sldId id="302" r:id="rId18"/>
    <p:sldId id="303" r:id="rId19"/>
    <p:sldId id="304" r:id="rId20"/>
    <p:sldId id="305" r:id="rId21"/>
    <p:sldId id="288" r:id="rId22"/>
    <p:sldId id="291" r:id="rId23"/>
    <p:sldId id="299" r:id="rId24"/>
    <p:sldId id="298" r:id="rId25"/>
    <p:sldId id="300" r:id="rId26"/>
    <p:sldId id="292" r:id="rId27"/>
    <p:sldId id="293" r:id="rId28"/>
    <p:sldId id="296" r:id="rId29"/>
    <p:sldId id="289" r:id="rId30"/>
    <p:sldId id="309" r:id="rId31"/>
    <p:sldId id="308" r:id="rId32"/>
    <p:sldId id="307" r:id="rId33"/>
    <p:sldId id="306" r:id="rId34"/>
    <p:sldId id="310" r:id="rId35"/>
    <p:sldId id="277" r:id="rId36"/>
  </p:sldIdLst>
  <p:sldSz cx="9144000" cy="5143500" type="screen16x9"/>
  <p:notesSz cx="6805613" cy="99393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89" userDrawn="1">
          <p15:clr>
            <a:srgbClr val="A4A3A4"/>
          </p15:clr>
        </p15:guide>
        <p15:guide id="2" orient="horz" pos="98" userDrawn="1">
          <p15:clr>
            <a:srgbClr val="A4A3A4"/>
          </p15:clr>
        </p15:guide>
        <p15:guide id="3" orient="horz" pos="444" userDrawn="1">
          <p15:clr>
            <a:srgbClr val="A4A3A4"/>
          </p15:clr>
        </p15:guide>
        <p15:guide id="4" orient="horz" pos="608" userDrawn="1">
          <p15:clr>
            <a:srgbClr val="A4A3A4"/>
          </p15:clr>
        </p15:guide>
        <p15:guide id="5" orient="horz" pos="1369" userDrawn="1">
          <p15:clr>
            <a:srgbClr val="A4A3A4"/>
          </p15:clr>
        </p15:guide>
        <p15:guide id="6" orient="horz" pos="1887" userDrawn="1">
          <p15:clr>
            <a:srgbClr val="A4A3A4"/>
          </p15:clr>
        </p15:guide>
        <p15:guide id="7" orient="horz" pos="2743" userDrawn="1">
          <p15:clr>
            <a:srgbClr val="A4A3A4"/>
          </p15:clr>
        </p15:guide>
        <p15:guide id="8" orient="horz" pos="972" userDrawn="1">
          <p15:clr>
            <a:srgbClr val="A4A3A4"/>
          </p15:clr>
        </p15:guide>
        <p15:guide id="9" orient="horz" pos="830" userDrawn="1">
          <p15:clr>
            <a:srgbClr val="A4A3A4"/>
          </p15:clr>
        </p15:guide>
        <p15:guide id="10" orient="horz" pos="1610" userDrawn="1">
          <p15:clr>
            <a:srgbClr val="A4A3A4"/>
          </p15:clr>
        </p15:guide>
        <p15:guide id="11" orient="horz" pos="1207" userDrawn="1">
          <p15:clr>
            <a:srgbClr val="A4A3A4"/>
          </p15:clr>
        </p15:guide>
        <p15:guide id="12" pos="4612" userDrawn="1">
          <p15:clr>
            <a:srgbClr val="A4A3A4"/>
          </p15:clr>
        </p15:guide>
        <p15:guide id="13" pos="5587" userDrawn="1">
          <p15:clr>
            <a:srgbClr val="A4A3A4"/>
          </p15:clr>
        </p15:guide>
        <p15:guide id="14" pos="453" userDrawn="1">
          <p15:clr>
            <a:srgbClr val="A4A3A4"/>
          </p15:clr>
        </p15:guide>
        <p15:guide id="15" pos="1830" userDrawn="1">
          <p15:clr>
            <a:srgbClr val="A4A3A4"/>
          </p15:clr>
        </p15:guide>
        <p15:guide id="16" pos="2277" userDrawn="1">
          <p15:clr>
            <a:srgbClr val="A4A3A4"/>
          </p15:clr>
        </p15:guide>
        <p15:guide id="17" pos="4208" userDrawn="1">
          <p15:clr>
            <a:srgbClr val="A4A3A4"/>
          </p15:clr>
        </p15:guide>
        <p15:guide id="18" pos="3766" userDrawn="1">
          <p15:clr>
            <a:srgbClr val="A4A3A4"/>
          </p15:clr>
        </p15:guide>
        <p15:guide id="19" pos="5632" userDrawn="1">
          <p15:clr>
            <a:srgbClr val="A4A3A4"/>
          </p15:clr>
        </p15:guide>
        <p15:guide id="20" orient="horz" pos="2879" userDrawn="1">
          <p15:clr>
            <a:srgbClr val="A4A3A4"/>
          </p15:clr>
        </p15:guide>
        <p15:guide id="21" orient="horz" pos="122" userDrawn="1">
          <p15:clr>
            <a:srgbClr val="A4A3A4"/>
          </p15:clr>
        </p15:guide>
        <p15:guide id="22" orient="horz" pos="3134" userDrawn="1">
          <p15:clr>
            <a:srgbClr val="A4A3A4"/>
          </p15:clr>
        </p15:guide>
        <p15:guide id="24" orient="horz" pos="486" userDrawn="1">
          <p15:clr>
            <a:srgbClr val="A4A3A4"/>
          </p15:clr>
        </p15:guide>
        <p15:guide id="25" orient="horz" pos="2530" userDrawn="1">
          <p15:clr>
            <a:srgbClr val="A4A3A4"/>
          </p15:clr>
        </p15:guide>
        <p15:guide id="26" orient="horz" pos="1620" userDrawn="1">
          <p15:clr>
            <a:srgbClr val="A4A3A4"/>
          </p15:clr>
        </p15:guide>
        <p15:guide id="27" orient="horz" pos="602" userDrawn="1">
          <p15:clr>
            <a:srgbClr val="A4A3A4"/>
          </p15:clr>
        </p15:guide>
        <p15:guide id="28" pos="5463" userDrawn="1">
          <p15:clr>
            <a:srgbClr val="A4A3A4"/>
          </p15:clr>
        </p15:guide>
        <p15:guide id="29" pos="657" userDrawn="1">
          <p15:clr>
            <a:srgbClr val="A4A3A4"/>
          </p15:clr>
        </p15:guide>
        <p15:guide id="30" pos="426" userDrawn="1">
          <p15:clr>
            <a:srgbClr val="A4A3A4"/>
          </p15:clr>
        </p15:guide>
        <p15:guide id="31" pos="255" userDrawn="1">
          <p15:clr>
            <a:srgbClr val="A4A3A4"/>
          </p15:clr>
        </p15:guide>
        <p15:guide id="32" pos="2880" userDrawn="1">
          <p15:clr>
            <a:srgbClr val="A4A3A4"/>
          </p15:clr>
        </p15:guide>
        <p15:guide id="33" pos="1428" userDrawn="1">
          <p15:clr>
            <a:srgbClr val="A4A3A4"/>
          </p15:clr>
        </p15:guide>
        <p15:guide id="34" orient="horz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0">
          <p15:clr>
            <a:srgbClr val="A4A3A4"/>
          </p15:clr>
        </p15:guide>
        <p15:guide id="2" pos="2143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unsch, Johannes" initials="B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6AF"/>
    <a:srgbClr val="89BA17"/>
    <a:srgbClr val="7FAD18"/>
    <a:srgbClr val="7AB800"/>
    <a:srgbClr val="7DAF22"/>
    <a:srgbClr val="70A51C"/>
    <a:srgbClr val="6EA01D"/>
    <a:srgbClr val="4C1920"/>
    <a:srgbClr val="008B95"/>
    <a:srgbClr val="6D00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202B0CA-FC54-4496-8BCA-5EF66A818D29}" styleName="Dunkle Formatvorlag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87" autoAdjust="0"/>
    <p:restoredTop sz="86410" autoAdjust="0"/>
  </p:normalViewPr>
  <p:slideViewPr>
    <p:cSldViewPr snapToObjects="1">
      <p:cViewPr>
        <p:scale>
          <a:sx n="200" d="100"/>
          <a:sy n="200" d="100"/>
        </p:scale>
        <p:origin x="948" y="372"/>
      </p:cViewPr>
      <p:guideLst>
        <p:guide orient="horz" pos="2489"/>
        <p:guide orient="horz" pos="98"/>
        <p:guide orient="horz" pos="444"/>
        <p:guide orient="horz" pos="608"/>
        <p:guide orient="horz" pos="1369"/>
        <p:guide orient="horz" pos="1887"/>
        <p:guide orient="horz" pos="2743"/>
        <p:guide orient="horz" pos="972"/>
        <p:guide orient="horz" pos="830"/>
        <p:guide orient="horz" pos="1610"/>
        <p:guide orient="horz" pos="1207"/>
        <p:guide pos="4612"/>
        <p:guide pos="5587"/>
        <p:guide pos="453"/>
        <p:guide pos="1830"/>
        <p:guide pos="2277"/>
        <p:guide pos="4208"/>
        <p:guide pos="3766"/>
        <p:guide pos="5632"/>
        <p:guide orient="horz" pos="2879"/>
        <p:guide orient="horz" pos="122"/>
        <p:guide orient="horz" pos="3134"/>
        <p:guide orient="horz" pos="486"/>
        <p:guide orient="horz" pos="2530"/>
        <p:guide orient="horz" pos="1620"/>
        <p:guide orient="horz" pos="602"/>
        <p:guide pos="5463"/>
        <p:guide pos="657"/>
        <p:guide pos="426"/>
        <p:guide pos="255"/>
        <p:guide pos="2880"/>
        <p:guide pos="1428"/>
        <p:guide orient="horz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90" d="100"/>
          <a:sy n="90" d="100"/>
        </p:scale>
        <p:origin x="-3708" y="-114"/>
      </p:cViewPr>
      <p:guideLst>
        <p:guide orient="horz" pos="3130"/>
        <p:guide pos="214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commentAuthors" Target="commentAuthor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7FADF-6F91-4700-ADCF-C6A210CCAC3A}" type="datetimeFigureOut">
              <a:rPr lang="de-DE" smtClean="0"/>
              <a:pPr/>
              <a:t>12.09.2023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ED27AB-4923-45BF-B71A-4571650FE17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28250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CE43A1-47CC-44BB-A150-350EA94E6F24}" type="datetimeFigureOut">
              <a:rPr lang="de-DE" smtClean="0"/>
              <a:pPr/>
              <a:t>12.09.2023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305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9A32CE-79EA-4318-80AF-4528CE357DD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6958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90D985-C519-3987-D4AF-67B1F52958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3452" y="1812966"/>
            <a:ext cx="3556488" cy="979713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2025411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12474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B911AD-6553-B736-BA5C-1AF39E8BAA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2046" y="1869312"/>
            <a:ext cx="8848845" cy="1215340"/>
          </a:xfrm>
          <a:prstGeom prst="rect">
            <a:avLst/>
          </a:prstGeom>
        </p:spPr>
        <p:txBody>
          <a:bodyPr anchor="ctr"/>
          <a:lstStyle>
            <a:lvl1pPr algn="ctr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Zwischenfolie</a:t>
            </a:r>
          </a:p>
        </p:txBody>
      </p:sp>
    </p:spTree>
    <p:extLst>
      <p:ext uri="{BB962C8B-B14F-4D97-AF65-F5344CB8AC3E}">
        <p14:creationId xmlns:p14="http://schemas.microsoft.com/office/powerpoint/2010/main" val="34867086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8918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grüner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7">
            <a:extLst>
              <a:ext uri="{FF2B5EF4-FFF2-40B4-BE49-F238E27FC236}">
                <a16:creationId xmlns:a16="http://schemas.microsoft.com/office/drawing/2014/main" id="{ED13540B-0537-2384-4F4D-AA183E97C35A}"/>
              </a:ext>
            </a:extLst>
          </p:cNvPr>
          <p:cNvSpPr txBox="1">
            <a:spLocks/>
          </p:cNvSpPr>
          <p:nvPr userDrawn="1"/>
        </p:nvSpPr>
        <p:spPr>
          <a:xfrm>
            <a:off x="323529" y="204678"/>
            <a:ext cx="8856784" cy="494864"/>
          </a:xfrm>
          <a:prstGeom prst="rect">
            <a:avLst/>
          </a:prstGeom>
          <a:solidFill>
            <a:srgbClr val="0076AF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36000" rIns="91440" bIns="72000" rtlCol="0"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algn="l" defTabSz="457200"/>
            <a:endParaRPr lang="de-DE" sz="180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9B02525-C964-22D6-37F8-53907154F2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8420" y="891252"/>
            <a:ext cx="8347828" cy="3466076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itelplatzhalter 1">
            <a:extLst>
              <a:ext uri="{FF2B5EF4-FFF2-40B4-BE49-F238E27FC236}">
                <a16:creationId xmlns:a16="http://schemas.microsoft.com/office/drawing/2014/main" id="{3E0F076F-82E7-837D-D2DC-74D0C1FD82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475" y="205980"/>
            <a:ext cx="7689639" cy="494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8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32513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7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zweizeilig + grüner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7">
            <a:extLst>
              <a:ext uri="{FF2B5EF4-FFF2-40B4-BE49-F238E27FC236}">
                <a16:creationId xmlns:a16="http://schemas.microsoft.com/office/drawing/2014/main" id="{B68EBF54-FE46-A972-7E39-B1B5C378A3E9}"/>
              </a:ext>
            </a:extLst>
          </p:cNvPr>
          <p:cNvSpPr txBox="1">
            <a:spLocks/>
          </p:cNvSpPr>
          <p:nvPr userDrawn="1"/>
        </p:nvSpPr>
        <p:spPr>
          <a:xfrm>
            <a:off x="323529" y="204678"/>
            <a:ext cx="8856784" cy="767596"/>
          </a:xfrm>
          <a:prstGeom prst="rect">
            <a:avLst/>
          </a:prstGeom>
          <a:solidFill>
            <a:srgbClr val="0076AF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36000" rIns="91440" bIns="72000" rtlCol="0"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algn="l" defTabSz="457200"/>
            <a:endParaRPr lang="de-DE" sz="180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2F64DF1-B8A0-1559-BC4C-EAD7FB2DA2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8420" y="1180618"/>
            <a:ext cx="8347828" cy="317671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itelplatzhalter 1">
            <a:extLst>
              <a:ext uri="{FF2B5EF4-FFF2-40B4-BE49-F238E27FC236}">
                <a16:creationId xmlns:a16="http://schemas.microsoft.com/office/drawing/2014/main" id="{868684DA-5EC6-0C98-F542-0153A34DE9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475" y="205980"/>
            <a:ext cx="7689639" cy="7605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8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</a:t>
            </a:r>
            <a:br>
              <a:rPr lang="de-DE" dirty="0"/>
            </a:br>
            <a:r>
              <a:rPr lang="de-DE" dirty="0"/>
              <a:t>zweizeilig</a:t>
            </a:r>
          </a:p>
        </p:txBody>
      </p:sp>
    </p:spTree>
    <p:extLst>
      <p:ext uri="{BB962C8B-B14F-4D97-AF65-F5344CB8AC3E}">
        <p14:creationId xmlns:p14="http://schemas.microsoft.com/office/powerpoint/2010/main" val="290912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5944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B911AD-6553-B736-BA5C-1AF39E8BAA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2046" y="1869312"/>
            <a:ext cx="8848845" cy="1215340"/>
          </a:xfrm>
          <a:prstGeom prst="rect">
            <a:avLst/>
          </a:prstGeom>
        </p:spPr>
        <p:txBody>
          <a:bodyPr anchor="ctr"/>
          <a:lstStyle>
            <a:lvl1pPr algn="ctr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Zwischenfolie</a:t>
            </a:r>
          </a:p>
        </p:txBody>
      </p:sp>
    </p:spTree>
    <p:extLst>
      <p:ext uri="{BB962C8B-B14F-4D97-AF65-F5344CB8AC3E}">
        <p14:creationId xmlns:p14="http://schemas.microsoft.com/office/powerpoint/2010/main" val="42174493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9401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grüner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7">
            <a:extLst>
              <a:ext uri="{FF2B5EF4-FFF2-40B4-BE49-F238E27FC236}">
                <a16:creationId xmlns:a16="http://schemas.microsoft.com/office/drawing/2014/main" id="{CBE0631E-376C-95B6-271C-90A11C407B29}"/>
              </a:ext>
            </a:extLst>
          </p:cNvPr>
          <p:cNvSpPr txBox="1">
            <a:spLocks/>
          </p:cNvSpPr>
          <p:nvPr userDrawn="1"/>
        </p:nvSpPr>
        <p:spPr>
          <a:xfrm>
            <a:off x="323529" y="204678"/>
            <a:ext cx="8856784" cy="494864"/>
          </a:xfrm>
          <a:prstGeom prst="rect">
            <a:avLst/>
          </a:prstGeom>
          <a:solidFill>
            <a:srgbClr val="0076AF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36000" rIns="91440" bIns="72000" rtlCol="0"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algn="l" defTabSz="457200"/>
            <a:endParaRPr lang="de-DE" sz="180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6653B1CA-7FFB-7A2D-8B7D-6A15535314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8420" y="891252"/>
            <a:ext cx="8347828" cy="3466076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itelplatzhalter 1">
            <a:extLst>
              <a:ext uri="{FF2B5EF4-FFF2-40B4-BE49-F238E27FC236}">
                <a16:creationId xmlns:a16="http://schemas.microsoft.com/office/drawing/2014/main" id="{96DDD52E-60B7-CAF6-1E71-678B285369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475" y="205980"/>
            <a:ext cx="7689639" cy="494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8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903398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86" userDrawn="1">
          <p15:clr>
            <a:srgbClr val="FBAE40"/>
          </p15:clr>
        </p15:guide>
        <p15:guide id="2" pos="2857" userDrawn="1">
          <p15:clr>
            <a:srgbClr val="FBAE40"/>
          </p15:clr>
        </p15:guide>
        <p15:guide id="3" orient="horz" pos="2879" userDrawn="1">
          <p15:clr>
            <a:srgbClr val="FBAE40"/>
          </p15:clr>
        </p15:guide>
        <p15:guide id="4" orient="horz" pos="3134" userDrawn="1">
          <p15:clr>
            <a:srgbClr val="FBAE40"/>
          </p15:clr>
        </p15:guide>
        <p15:guide id="5" orient="horz" pos="1637" userDrawn="1">
          <p15:clr>
            <a:srgbClr val="FBAE40"/>
          </p15:clr>
        </p15:guide>
        <p15:guide id="6" orient="horz" pos="378" userDrawn="1">
          <p15:clr>
            <a:srgbClr val="FBAE40"/>
          </p15:clr>
        </p15:guide>
        <p15:guide id="7" pos="3061" userDrawn="1">
          <p15:clr>
            <a:srgbClr val="FBAE40"/>
          </p15:clr>
        </p15:guide>
        <p15:guide id="8" pos="5420" userDrawn="1">
          <p15:clr>
            <a:srgbClr val="FBAE40"/>
          </p15:clr>
        </p15:guide>
        <p15:guide id="9" pos="4672" userDrawn="1">
          <p15:clr>
            <a:srgbClr val="FBAE40"/>
          </p15:clr>
        </p15:guide>
        <p15:guide id="10" pos="4604" userDrawn="1">
          <p15:clr>
            <a:srgbClr val="FBAE40"/>
          </p15:clr>
        </p15:guide>
        <p15:guide id="11" pos="544" userDrawn="1">
          <p15:clr>
            <a:srgbClr val="FBAE40"/>
          </p15:clr>
        </p15:guide>
        <p15:guide id="12" pos="295" userDrawn="1">
          <p15:clr>
            <a:srgbClr val="FBAE40"/>
          </p15:clr>
        </p15:guide>
        <p15:guide id="13" orient="horz" pos="282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zweizeilig + grüner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7">
            <a:extLst>
              <a:ext uri="{FF2B5EF4-FFF2-40B4-BE49-F238E27FC236}">
                <a16:creationId xmlns:a16="http://schemas.microsoft.com/office/drawing/2014/main" id="{36C1F6E4-EE5D-11B0-7E8D-922A03D9D842}"/>
              </a:ext>
            </a:extLst>
          </p:cNvPr>
          <p:cNvSpPr txBox="1">
            <a:spLocks/>
          </p:cNvSpPr>
          <p:nvPr userDrawn="1"/>
        </p:nvSpPr>
        <p:spPr>
          <a:xfrm>
            <a:off x="323529" y="204678"/>
            <a:ext cx="8856784" cy="767596"/>
          </a:xfrm>
          <a:prstGeom prst="rect">
            <a:avLst/>
          </a:prstGeom>
          <a:solidFill>
            <a:srgbClr val="0076AF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36000" rIns="91440" bIns="72000" rtlCol="0"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algn="l" defTabSz="457200"/>
            <a:endParaRPr lang="de-DE" sz="180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2D0E9640-389F-4398-81AA-B045338D9E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8420" y="1180618"/>
            <a:ext cx="8347828" cy="317671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itelplatzhalter 1">
            <a:extLst>
              <a:ext uri="{FF2B5EF4-FFF2-40B4-BE49-F238E27FC236}">
                <a16:creationId xmlns:a16="http://schemas.microsoft.com/office/drawing/2014/main" id="{B26FE285-285B-216D-9939-7C82468FCD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475" y="205980"/>
            <a:ext cx="7689639" cy="7605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8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</a:t>
            </a:r>
            <a:br>
              <a:rPr lang="de-DE" dirty="0"/>
            </a:br>
            <a:r>
              <a:rPr lang="de-DE" dirty="0"/>
              <a:t>zweizeilig</a:t>
            </a:r>
          </a:p>
        </p:txBody>
      </p:sp>
    </p:spTree>
    <p:extLst>
      <p:ext uri="{BB962C8B-B14F-4D97-AF65-F5344CB8AC3E}">
        <p14:creationId xmlns:p14="http://schemas.microsoft.com/office/powerpoint/2010/main" val="511048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.emf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4572000" y="0"/>
            <a:ext cx="4584612" cy="5155572"/>
          </a:xfrm>
          <a:prstGeom prst="rect">
            <a:avLst/>
          </a:prstGeom>
          <a:solidFill>
            <a:srgbClr val="0076A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/>
          <p:cNvSpPr/>
          <p:nvPr userDrawn="1"/>
        </p:nvSpPr>
        <p:spPr>
          <a:xfrm>
            <a:off x="7428928" y="4069534"/>
            <a:ext cx="1727684" cy="540060"/>
          </a:xfrm>
          <a:prstGeom prst="rect">
            <a:avLst/>
          </a:prstGeom>
          <a:solidFill>
            <a:srgbClr val="89BA17"/>
          </a:solidFill>
          <a:ln>
            <a:noFill/>
          </a:ln>
          <a:effectLst>
            <a:outerShdw blurRad="136525" dist="63500" dir="2400000" algn="tl" rotWithShape="0">
              <a:srgbClr val="000000">
                <a:alpha val="42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Bild 12" descr="BUW_Logo-weiss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6630" y="4135276"/>
            <a:ext cx="1146086" cy="41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76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23528" y="205979"/>
            <a:ext cx="8436770" cy="6375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2" name="Rechteck 11"/>
          <p:cNvSpPr/>
          <p:nvPr userDrawn="1"/>
        </p:nvSpPr>
        <p:spPr>
          <a:xfrm>
            <a:off x="323528" y="4533496"/>
            <a:ext cx="7308000" cy="44093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" dist="50800" dir="8700000" algn="tl" rotWithShape="0">
              <a:prstClr val="black">
                <a:alpha val="34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prstClr val="white"/>
              </a:solidFill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B32E17B1-3DDE-B94F-EEA5-5A415AC1B125}"/>
              </a:ext>
            </a:extLst>
          </p:cNvPr>
          <p:cNvGrpSpPr/>
          <p:nvPr userDrawn="1"/>
        </p:nvGrpSpPr>
        <p:grpSpPr>
          <a:xfrm>
            <a:off x="7740352" y="4535661"/>
            <a:ext cx="1403648" cy="438769"/>
            <a:chOff x="7416316" y="4434371"/>
            <a:chExt cx="1727684" cy="540060"/>
          </a:xfrm>
          <a:solidFill>
            <a:srgbClr val="0076AF"/>
          </a:solidFill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7DB1205B-8BC6-6DF8-A756-9B12B1AE3FB2}"/>
                </a:ext>
              </a:extLst>
            </p:cNvPr>
            <p:cNvSpPr/>
            <p:nvPr userDrawn="1"/>
          </p:nvSpPr>
          <p:spPr>
            <a:xfrm>
              <a:off x="7416316" y="4434371"/>
              <a:ext cx="1727684" cy="540060"/>
            </a:xfrm>
            <a:prstGeom prst="rect">
              <a:avLst/>
            </a:prstGeom>
            <a:grpFill/>
            <a:ln>
              <a:noFill/>
            </a:ln>
            <a:effectLst>
              <a:outerShdw blurRad="136525" dist="63500" dir="2400000" algn="tl" rotWithShape="0">
                <a:srgbClr val="000000">
                  <a:alpha val="42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5" name="Bild 12" descr="BUW_Logo-weiss.png">
              <a:extLst>
                <a:ext uri="{FF2B5EF4-FFF2-40B4-BE49-F238E27FC236}">
                  <a16:creationId xmlns:a16="http://schemas.microsoft.com/office/drawing/2014/main" id="{18E34913-8E0C-D879-C905-4FCC96BEC7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34018" y="4500113"/>
              <a:ext cx="1146086" cy="417590"/>
            </a:xfrm>
            <a:prstGeom prst="rect">
              <a:avLst/>
            </a:prstGeom>
            <a:grpFill/>
          </p:spPr>
        </p:pic>
      </p:grp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AED48AC8-9052-BB83-34A8-5FBBFD868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528" y="996339"/>
            <a:ext cx="8436770" cy="3384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005120F-6FA1-3DFE-25B5-6FD9A3E6E9D1}"/>
              </a:ext>
            </a:extLst>
          </p:cNvPr>
          <p:cNvSpPr txBox="1"/>
          <p:nvPr userDrawn="1"/>
        </p:nvSpPr>
        <p:spPr>
          <a:xfrm>
            <a:off x="422016" y="4563985"/>
            <a:ext cx="54718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Kombinatorischer Bachelor </a:t>
            </a:r>
            <a:r>
              <a:rPr lang="de-DE" sz="1100" dirty="0" err="1"/>
              <a:t>of</a:t>
            </a:r>
            <a:r>
              <a:rPr lang="de-DE" sz="1100" dirty="0"/>
              <a:t> Arts -  Fach Mathematik</a:t>
            </a:r>
          </a:p>
          <a:p>
            <a:r>
              <a:rPr lang="de-DE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Fachschaft für Mathematik &amp; Informatik | Stand: PO2021</a:t>
            </a:r>
          </a:p>
        </p:txBody>
      </p:sp>
    </p:spTree>
    <p:extLst>
      <p:ext uri="{BB962C8B-B14F-4D97-AF65-F5344CB8AC3E}">
        <p14:creationId xmlns:p14="http://schemas.microsoft.com/office/powerpoint/2010/main" val="343781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3" r:id="rId4"/>
    <p:sldLayoutId id="2147483684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>
          <a:xfrm>
            <a:off x="-12192" y="1"/>
            <a:ext cx="9156700" cy="5143499"/>
          </a:xfrm>
          <a:prstGeom prst="rect">
            <a:avLst/>
          </a:prstGeom>
          <a:gradFill flip="none" rotWithShape="1">
            <a:gsLst>
              <a:gs pos="0">
                <a:srgbClr val="818C98">
                  <a:alpha val="75000"/>
                </a:srgbClr>
              </a:gs>
              <a:gs pos="100000">
                <a:schemeClr val="bg1">
                  <a:lumMod val="95000"/>
                  <a:alpha val="73000"/>
                </a:schemeClr>
              </a:gs>
              <a:gs pos="51000">
                <a:schemeClr val="bg1"/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de-DE" sz="18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3" name="Bild 11"/>
          <p:cNvPicPr>
            <a:picLocks noChangeAspect="1"/>
          </p:cNvPicPr>
          <p:nvPr/>
        </p:nvPicPr>
        <p:blipFill rotWithShape="1">
          <a:blip r:embed="rId5">
            <a:alphaModFix amt="30000"/>
          </a:blip>
          <a:srcRect r="43278"/>
          <a:stretch/>
        </p:blipFill>
        <p:spPr bwMode="auto">
          <a:xfrm>
            <a:off x="7164288" y="595870"/>
            <a:ext cx="1979712" cy="3687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03CBF0B3-62FE-2AAE-F13F-93408887E08C}"/>
              </a:ext>
            </a:extLst>
          </p:cNvPr>
          <p:cNvGrpSpPr/>
          <p:nvPr userDrawn="1"/>
        </p:nvGrpSpPr>
        <p:grpSpPr>
          <a:xfrm>
            <a:off x="7740352" y="4535661"/>
            <a:ext cx="1403648" cy="438769"/>
            <a:chOff x="7416316" y="4434371"/>
            <a:chExt cx="1727684" cy="540060"/>
          </a:xfrm>
          <a:solidFill>
            <a:srgbClr val="0076AF"/>
          </a:solidFill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20AB6E6E-F120-86A7-D2FF-F282407A81DD}"/>
                </a:ext>
              </a:extLst>
            </p:cNvPr>
            <p:cNvSpPr/>
            <p:nvPr userDrawn="1"/>
          </p:nvSpPr>
          <p:spPr>
            <a:xfrm>
              <a:off x="7416316" y="4434371"/>
              <a:ext cx="1727684" cy="540060"/>
            </a:xfrm>
            <a:prstGeom prst="rect">
              <a:avLst/>
            </a:prstGeom>
            <a:grpFill/>
            <a:ln>
              <a:noFill/>
            </a:ln>
            <a:effectLst>
              <a:outerShdw blurRad="136525" dist="63500" dir="2400000" algn="tl" rotWithShape="0">
                <a:srgbClr val="000000">
                  <a:alpha val="42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5" name="Bild 12" descr="BUW_Logo-weiss.png">
              <a:extLst>
                <a:ext uri="{FF2B5EF4-FFF2-40B4-BE49-F238E27FC236}">
                  <a16:creationId xmlns:a16="http://schemas.microsoft.com/office/drawing/2014/main" id="{A39C2161-075D-3E3C-FB05-1DF7014F47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34018" y="4500113"/>
              <a:ext cx="1146086" cy="417590"/>
            </a:xfrm>
            <a:prstGeom prst="rect">
              <a:avLst/>
            </a:prstGeom>
            <a:grpFill/>
          </p:spPr>
        </p:pic>
      </p:grpSp>
      <p:sp>
        <p:nvSpPr>
          <p:cNvPr id="2" name="Rechteck 1">
            <a:extLst>
              <a:ext uri="{FF2B5EF4-FFF2-40B4-BE49-F238E27FC236}">
                <a16:creationId xmlns:a16="http://schemas.microsoft.com/office/drawing/2014/main" id="{452A6648-46FF-D7F4-1572-D89366BEBA23}"/>
              </a:ext>
            </a:extLst>
          </p:cNvPr>
          <p:cNvSpPr/>
          <p:nvPr userDrawn="1"/>
        </p:nvSpPr>
        <p:spPr>
          <a:xfrm>
            <a:off x="323528" y="4533496"/>
            <a:ext cx="7308000" cy="44093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" dist="50800" dir="8700000" algn="tl" rotWithShape="0">
              <a:prstClr val="black">
                <a:alpha val="34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57193716-5C0F-C3CF-1ADA-B029F2EA1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05979"/>
            <a:ext cx="8436770" cy="6375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45AFCC80-F6E9-4EB1-D45C-83CA5395B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528" y="996339"/>
            <a:ext cx="8436770" cy="3384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4F9D758-1D4D-713B-D9FA-9D68A6AE3906}"/>
              </a:ext>
            </a:extLst>
          </p:cNvPr>
          <p:cNvSpPr txBox="1"/>
          <p:nvPr userDrawn="1"/>
        </p:nvSpPr>
        <p:spPr>
          <a:xfrm>
            <a:off x="422016" y="4563985"/>
            <a:ext cx="5471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Vortragstitel</a:t>
            </a:r>
          </a:p>
          <a:p>
            <a:r>
              <a:rPr lang="de-DE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Titel Vorname Name | Funktion</a:t>
            </a:r>
          </a:p>
        </p:txBody>
      </p:sp>
    </p:spTree>
    <p:extLst>
      <p:ext uri="{BB962C8B-B14F-4D97-AF65-F5344CB8AC3E}">
        <p14:creationId xmlns:p14="http://schemas.microsoft.com/office/powerpoint/2010/main" val="1345881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27" name="Gerade Verbindung 12"/>
          <p:cNvCxnSpPr>
            <a:cxnSpLocks noChangeShapeType="1"/>
          </p:cNvCxnSpPr>
          <p:nvPr userDrawn="1"/>
        </p:nvCxnSpPr>
        <p:spPr bwMode="auto">
          <a:xfrm>
            <a:off x="-6350" y="699542"/>
            <a:ext cx="9163050" cy="1191"/>
          </a:xfrm>
          <a:prstGeom prst="line">
            <a:avLst/>
          </a:prstGeom>
          <a:noFill/>
          <a:ln w="25400">
            <a:solidFill>
              <a:srgbClr val="89B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00363" name="Text Box 11"/>
          <p:cNvSpPr txBox="1">
            <a:spLocks noChangeArrowheads="1"/>
          </p:cNvSpPr>
          <p:nvPr/>
        </p:nvSpPr>
        <p:spPr bwMode="auto">
          <a:xfrm>
            <a:off x="3635759" y="456650"/>
            <a:ext cx="76200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defTabSz="817563" eaLnBrk="0" hangingPunct="0">
              <a:defRPr sz="6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817563" eaLnBrk="0" hangingPunct="0">
              <a:defRPr sz="6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eaLnBrk="0" hangingPunct="0">
              <a:defRPr sz="6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eaLnBrk="0" hangingPunct="0">
              <a:defRPr sz="6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eaLnBrk="0" hangingPunct="0">
              <a:defRPr sz="6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/>
            <a:fld id="{1A85F193-EBA8-BD46-9CCC-E5C7B97770D7}" type="slidenum">
              <a:rPr lang="de-DE" sz="1000" smtClean="0">
                <a:solidFill>
                  <a:srgbClr val="000000"/>
                </a:solidFill>
                <a:latin typeface="Arial" charset="0"/>
                <a:cs typeface="Univers 55" charset="0"/>
              </a:rPr>
              <a:pPr algn="r"/>
              <a:t>‹Nr.›</a:t>
            </a:fld>
            <a:r>
              <a:rPr lang="de-DE" sz="1000" dirty="0">
                <a:solidFill>
                  <a:srgbClr val="000000"/>
                </a:solidFill>
                <a:latin typeface="Arial" charset="0"/>
                <a:cs typeface="Univers 55" charset="0"/>
              </a:rPr>
              <a:t> von 20</a:t>
            </a:r>
          </a:p>
        </p:txBody>
      </p:sp>
      <p:sp>
        <p:nvSpPr>
          <p:cNvPr id="100365" name="Text Box 13"/>
          <p:cNvSpPr txBox="1">
            <a:spLocks noChangeArrowheads="1"/>
          </p:cNvSpPr>
          <p:nvPr/>
        </p:nvSpPr>
        <p:spPr bwMode="auto">
          <a:xfrm>
            <a:off x="231775" y="134542"/>
            <a:ext cx="35099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 sz="6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6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eaLnBrk="0" hangingPunct="0">
              <a:defRPr sz="6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eaLnBrk="0" hangingPunct="0">
              <a:defRPr sz="6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eaLnBrk="0" hangingPunct="0">
              <a:defRPr sz="6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de-DE" sz="1000" b="1" dirty="0">
                <a:solidFill>
                  <a:srgbClr val="000000"/>
                </a:solidFill>
                <a:latin typeface="Arial" charset="0"/>
                <a:cs typeface="Univers 65 Bold" charset="0"/>
              </a:rPr>
              <a:t>PROF. DR. MAXIMILIAN MUSTERMANN</a:t>
            </a:r>
          </a:p>
          <a:p>
            <a:r>
              <a:rPr lang="de-DE" sz="1000" dirty="0">
                <a:solidFill>
                  <a:srgbClr val="000000"/>
                </a:solidFill>
                <a:latin typeface="Arial" charset="0"/>
                <a:cs typeface="Univers 55" charset="0"/>
              </a:rPr>
              <a:t>BEISPIELVORLESUNG ZUM THEMA </a:t>
            </a:r>
          </a:p>
          <a:p>
            <a:r>
              <a:rPr lang="de-DE" sz="1000" dirty="0">
                <a:solidFill>
                  <a:srgbClr val="000000"/>
                </a:solidFill>
                <a:latin typeface="Arial" charset="0"/>
                <a:cs typeface="Univers 55" charset="0"/>
              </a:rPr>
              <a:t>„MUSTERÜBERSCHRIFTEN FÜR POWERPOINTFOLIEN“</a:t>
            </a:r>
          </a:p>
        </p:txBody>
      </p:sp>
      <p:pic>
        <p:nvPicPr>
          <p:cNvPr id="1032" name="Bild 17" descr="beispiellogo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838" y="147928"/>
            <a:ext cx="1200474" cy="516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 w="190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6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67" charset="0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B6B5C689-892C-3E6A-1960-BDB3D88A12DD}"/>
              </a:ext>
            </a:extLst>
          </p:cNvPr>
          <p:cNvGrpSpPr/>
          <p:nvPr userDrawn="1"/>
        </p:nvGrpSpPr>
        <p:grpSpPr>
          <a:xfrm>
            <a:off x="7740352" y="147928"/>
            <a:ext cx="1403648" cy="438769"/>
            <a:chOff x="7416316" y="4434371"/>
            <a:chExt cx="1727684" cy="540060"/>
          </a:xfrm>
          <a:solidFill>
            <a:srgbClr val="0076AF"/>
          </a:solidFill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E3D6C349-AFD9-1859-44ED-167568CC47BA}"/>
                </a:ext>
              </a:extLst>
            </p:cNvPr>
            <p:cNvSpPr/>
            <p:nvPr userDrawn="1"/>
          </p:nvSpPr>
          <p:spPr>
            <a:xfrm>
              <a:off x="7416316" y="4434371"/>
              <a:ext cx="1727684" cy="540060"/>
            </a:xfrm>
            <a:prstGeom prst="rect">
              <a:avLst/>
            </a:prstGeom>
            <a:grpFill/>
            <a:ln>
              <a:noFill/>
            </a:ln>
            <a:effectLst>
              <a:outerShdw blurRad="136525" dist="63500" dir="2400000" algn="tl" rotWithShape="0">
                <a:srgbClr val="000000">
                  <a:alpha val="42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5" name="Bild 12" descr="BUW_Logo-weiss.png">
              <a:extLst>
                <a:ext uri="{FF2B5EF4-FFF2-40B4-BE49-F238E27FC236}">
                  <a16:creationId xmlns:a16="http://schemas.microsoft.com/office/drawing/2014/main" id="{45C4D343-BC80-3B1A-6835-ECC15E5AB2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34018" y="4500113"/>
              <a:ext cx="1146086" cy="417590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630112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ransition/>
  <p:txStyles>
    <p:titleStyle>
      <a:lvl1pPr algn="l" defTabSz="817563" rtl="0" eaLnBrk="1" fontAlgn="base" hangingPunct="1">
        <a:spcBef>
          <a:spcPct val="0"/>
        </a:spcBef>
        <a:spcAft>
          <a:spcPct val="0"/>
        </a:spcAft>
        <a:defRPr sz="2200">
          <a:solidFill>
            <a:srgbClr val="333333"/>
          </a:solidFill>
          <a:latin typeface="+mj-lt"/>
          <a:ea typeface="ＭＳ Ｐゴシック" pitchFamily="68" charset="-128"/>
          <a:cs typeface="ＭＳ Ｐゴシック" pitchFamily="68" charset="-128"/>
        </a:defRPr>
      </a:lvl1pPr>
      <a:lvl2pPr algn="l" defTabSz="817563" rtl="0" eaLnBrk="1" fontAlgn="base" hangingPunct="1">
        <a:spcBef>
          <a:spcPct val="0"/>
        </a:spcBef>
        <a:spcAft>
          <a:spcPct val="0"/>
        </a:spcAft>
        <a:defRPr sz="2200">
          <a:solidFill>
            <a:srgbClr val="333333"/>
          </a:solidFill>
          <a:latin typeface="Arial" pitchFamily="67" charset="0"/>
          <a:ea typeface="ＭＳ Ｐゴシック" pitchFamily="68" charset="-128"/>
          <a:cs typeface="ＭＳ Ｐゴシック" pitchFamily="68" charset="-128"/>
        </a:defRPr>
      </a:lvl2pPr>
      <a:lvl3pPr algn="l" defTabSz="817563" rtl="0" eaLnBrk="1" fontAlgn="base" hangingPunct="1">
        <a:spcBef>
          <a:spcPct val="0"/>
        </a:spcBef>
        <a:spcAft>
          <a:spcPct val="0"/>
        </a:spcAft>
        <a:defRPr sz="2200">
          <a:solidFill>
            <a:srgbClr val="333333"/>
          </a:solidFill>
          <a:latin typeface="Arial" pitchFamily="67" charset="0"/>
          <a:ea typeface="ＭＳ Ｐゴシック" pitchFamily="68" charset="-128"/>
          <a:cs typeface="ＭＳ Ｐゴシック" pitchFamily="68" charset="-128"/>
        </a:defRPr>
      </a:lvl3pPr>
      <a:lvl4pPr algn="l" defTabSz="817563" rtl="0" eaLnBrk="1" fontAlgn="base" hangingPunct="1">
        <a:spcBef>
          <a:spcPct val="0"/>
        </a:spcBef>
        <a:spcAft>
          <a:spcPct val="0"/>
        </a:spcAft>
        <a:defRPr sz="2200">
          <a:solidFill>
            <a:srgbClr val="333333"/>
          </a:solidFill>
          <a:latin typeface="Arial" pitchFamily="67" charset="0"/>
          <a:ea typeface="ＭＳ Ｐゴシック" pitchFamily="68" charset="-128"/>
          <a:cs typeface="ＭＳ Ｐゴシック" pitchFamily="68" charset="-128"/>
        </a:defRPr>
      </a:lvl4pPr>
      <a:lvl5pPr algn="l" defTabSz="817563" rtl="0" eaLnBrk="1" fontAlgn="base" hangingPunct="1">
        <a:spcBef>
          <a:spcPct val="0"/>
        </a:spcBef>
        <a:spcAft>
          <a:spcPct val="0"/>
        </a:spcAft>
        <a:defRPr sz="2200">
          <a:solidFill>
            <a:srgbClr val="333333"/>
          </a:solidFill>
          <a:latin typeface="Arial" pitchFamily="67" charset="0"/>
          <a:ea typeface="ＭＳ Ｐゴシック" pitchFamily="68" charset="-128"/>
          <a:cs typeface="ＭＳ Ｐゴシック" pitchFamily="68" charset="-128"/>
        </a:defRPr>
      </a:lvl5pPr>
      <a:lvl6pPr marL="457200" algn="l" defTabSz="817563" rtl="0" eaLnBrk="1" fontAlgn="base" hangingPunct="1">
        <a:spcBef>
          <a:spcPct val="0"/>
        </a:spcBef>
        <a:spcAft>
          <a:spcPct val="0"/>
        </a:spcAft>
        <a:defRPr sz="2200">
          <a:solidFill>
            <a:srgbClr val="333333"/>
          </a:solidFill>
          <a:latin typeface="Arial" pitchFamily="67" charset="0"/>
        </a:defRPr>
      </a:lvl6pPr>
      <a:lvl7pPr marL="914400" algn="l" defTabSz="817563" rtl="0" eaLnBrk="1" fontAlgn="base" hangingPunct="1">
        <a:spcBef>
          <a:spcPct val="0"/>
        </a:spcBef>
        <a:spcAft>
          <a:spcPct val="0"/>
        </a:spcAft>
        <a:defRPr sz="2200">
          <a:solidFill>
            <a:srgbClr val="333333"/>
          </a:solidFill>
          <a:latin typeface="Arial" pitchFamily="67" charset="0"/>
        </a:defRPr>
      </a:lvl7pPr>
      <a:lvl8pPr marL="1371600" algn="l" defTabSz="817563" rtl="0" eaLnBrk="1" fontAlgn="base" hangingPunct="1">
        <a:spcBef>
          <a:spcPct val="0"/>
        </a:spcBef>
        <a:spcAft>
          <a:spcPct val="0"/>
        </a:spcAft>
        <a:defRPr sz="2200">
          <a:solidFill>
            <a:srgbClr val="333333"/>
          </a:solidFill>
          <a:latin typeface="Arial" pitchFamily="67" charset="0"/>
        </a:defRPr>
      </a:lvl8pPr>
      <a:lvl9pPr marL="1828800" algn="l" defTabSz="817563" rtl="0" eaLnBrk="1" fontAlgn="base" hangingPunct="1">
        <a:spcBef>
          <a:spcPct val="0"/>
        </a:spcBef>
        <a:spcAft>
          <a:spcPct val="0"/>
        </a:spcAft>
        <a:defRPr sz="2200">
          <a:solidFill>
            <a:srgbClr val="333333"/>
          </a:solidFill>
          <a:latin typeface="Arial" pitchFamily="67" charset="0"/>
        </a:defRPr>
      </a:lvl9pPr>
    </p:titleStyle>
    <p:bodyStyle>
      <a:lvl1pPr marL="255588" indent="-255588" algn="l" defTabSz="817563" rtl="0" eaLnBrk="1" fontAlgn="base" hangingPunct="1">
        <a:spcBef>
          <a:spcPct val="20000"/>
        </a:spcBef>
        <a:spcAft>
          <a:spcPct val="0"/>
        </a:spcAft>
        <a:buClr>
          <a:srgbClr val="333333"/>
        </a:buClr>
        <a:buSzPct val="65000"/>
        <a:buFont typeface="Wingdings" charset="0"/>
        <a:buChar char="n"/>
        <a:defRPr sz="1600">
          <a:solidFill>
            <a:schemeClr val="tx1"/>
          </a:solidFill>
          <a:latin typeface="+mn-lt"/>
          <a:ea typeface="ＭＳ Ｐゴシック" pitchFamily="68" charset="-128"/>
          <a:cs typeface="ＭＳ Ｐゴシック" pitchFamily="68" charset="-128"/>
        </a:defRPr>
      </a:lvl1pPr>
      <a:lvl2pPr marL="588963" indent="-163513" algn="l" defTabSz="817563" rtl="0" eaLnBrk="1" fontAlgn="base" hangingPunct="1">
        <a:lnSpc>
          <a:spcPct val="125000"/>
        </a:lnSpc>
        <a:spcBef>
          <a:spcPct val="20000"/>
        </a:spcBef>
        <a:spcAft>
          <a:spcPct val="0"/>
        </a:spcAft>
        <a:buClr>
          <a:schemeClr val="tx1"/>
        </a:buClr>
        <a:buChar char="–"/>
        <a:defRPr sz="1200">
          <a:solidFill>
            <a:schemeClr val="tx1"/>
          </a:solidFill>
          <a:latin typeface="+mn-lt"/>
          <a:ea typeface="ＭＳ Ｐゴシック" pitchFamily="67" charset="-128"/>
        </a:defRPr>
      </a:lvl2pPr>
      <a:lvl3pPr marL="939800" indent="-180975" algn="l" defTabSz="817563" rtl="0" eaLnBrk="1" fontAlgn="base" hangingPunct="1">
        <a:lnSpc>
          <a:spcPct val="125000"/>
        </a:lnSpc>
        <a:spcBef>
          <a:spcPct val="20000"/>
        </a:spcBef>
        <a:spcAft>
          <a:spcPct val="0"/>
        </a:spcAft>
        <a:buClr>
          <a:schemeClr val="tx1"/>
        </a:buClr>
        <a:defRPr sz="1200">
          <a:solidFill>
            <a:schemeClr val="tx1"/>
          </a:solidFill>
          <a:latin typeface="+mn-lt"/>
          <a:ea typeface="ＭＳ Ｐゴシック" pitchFamily="67" charset="-128"/>
        </a:defRPr>
      </a:lvl3pPr>
      <a:lvl4pPr marL="1274763" indent="-165100" algn="l" defTabSz="817563" rtl="0" eaLnBrk="1" fontAlgn="base" hangingPunct="1">
        <a:lnSpc>
          <a:spcPct val="125000"/>
        </a:lnSpc>
        <a:spcBef>
          <a:spcPct val="20000"/>
        </a:spcBef>
        <a:spcAft>
          <a:spcPct val="0"/>
        </a:spcAft>
        <a:buClr>
          <a:schemeClr val="tx1"/>
        </a:buClr>
        <a:defRPr sz="1000">
          <a:solidFill>
            <a:schemeClr val="tx1"/>
          </a:solidFill>
          <a:latin typeface="Verdana" pitchFamily="67" charset="0"/>
          <a:ea typeface="ＭＳ Ｐゴシック" pitchFamily="67" charset="-128"/>
        </a:defRPr>
      </a:lvl4pPr>
      <a:lvl5pPr marL="1903413" indent="-203200" algn="l" defTabSz="817563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–"/>
        <a:defRPr sz="1100">
          <a:solidFill>
            <a:schemeClr val="bg2"/>
          </a:solidFill>
          <a:latin typeface="Verdana" pitchFamily="67" charset="0"/>
          <a:ea typeface="ＭＳ Ｐゴシック" pitchFamily="67" charset="-128"/>
        </a:defRPr>
      </a:lvl5pPr>
      <a:lvl6pPr marL="2360613" indent="-203200" algn="l" defTabSz="817563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–"/>
        <a:defRPr sz="1100">
          <a:solidFill>
            <a:schemeClr val="bg2"/>
          </a:solidFill>
          <a:latin typeface="Verdana" pitchFamily="67" charset="0"/>
          <a:ea typeface="ＭＳ Ｐゴシック" pitchFamily="67" charset="-128"/>
        </a:defRPr>
      </a:lvl6pPr>
      <a:lvl7pPr marL="2817813" indent="-203200" algn="l" defTabSz="817563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–"/>
        <a:defRPr sz="1100">
          <a:solidFill>
            <a:schemeClr val="bg2"/>
          </a:solidFill>
          <a:latin typeface="Verdana" pitchFamily="67" charset="0"/>
          <a:ea typeface="ＭＳ Ｐゴシック" pitchFamily="67" charset="-128"/>
        </a:defRPr>
      </a:lvl7pPr>
      <a:lvl8pPr marL="3275013" indent="-203200" algn="l" defTabSz="817563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–"/>
        <a:defRPr sz="1100">
          <a:solidFill>
            <a:schemeClr val="bg2"/>
          </a:solidFill>
          <a:latin typeface="Verdana" pitchFamily="67" charset="0"/>
          <a:ea typeface="ＭＳ Ｐゴシック" pitchFamily="67" charset="-128"/>
        </a:defRPr>
      </a:lvl8pPr>
      <a:lvl9pPr marL="3732213" indent="-203200" algn="l" defTabSz="817563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–"/>
        <a:defRPr sz="1100">
          <a:solidFill>
            <a:schemeClr val="bg2"/>
          </a:solidFill>
          <a:latin typeface="Verdana" pitchFamily="67" charset="0"/>
          <a:ea typeface="ＭＳ Ｐゴシック" pitchFamily="67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55E73738-4846-0D1C-D3DD-A1A4E1E7164F}"/>
              </a:ext>
            </a:extLst>
          </p:cNvPr>
          <p:cNvSpPr/>
          <p:nvPr userDrawn="1"/>
        </p:nvSpPr>
        <p:spPr>
          <a:xfrm>
            <a:off x="0" y="0"/>
            <a:ext cx="9156612" cy="5155572"/>
          </a:xfrm>
          <a:prstGeom prst="rect">
            <a:avLst/>
          </a:prstGeom>
          <a:solidFill>
            <a:srgbClr val="0076A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C6E6A668-C18C-487A-99BD-83D520DD5D04}"/>
              </a:ext>
            </a:extLst>
          </p:cNvPr>
          <p:cNvSpPr/>
          <p:nvPr userDrawn="1"/>
        </p:nvSpPr>
        <p:spPr>
          <a:xfrm>
            <a:off x="7428928" y="4069534"/>
            <a:ext cx="1727684" cy="540060"/>
          </a:xfrm>
          <a:prstGeom prst="rect">
            <a:avLst/>
          </a:prstGeom>
          <a:solidFill>
            <a:srgbClr val="7FAD18"/>
          </a:solidFill>
          <a:ln>
            <a:noFill/>
          </a:ln>
          <a:effectLst>
            <a:outerShdw blurRad="136525" dist="63500" dir="2400000" algn="tl" rotWithShape="0">
              <a:srgbClr val="000000">
                <a:alpha val="42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Bild 12" descr="BUW_Logo-weiss.png">
            <a:extLst>
              <a:ext uri="{FF2B5EF4-FFF2-40B4-BE49-F238E27FC236}">
                <a16:creationId xmlns:a16="http://schemas.microsoft.com/office/drawing/2014/main" id="{13DCC5AB-0A29-4ECE-BF96-E791E553E7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6630" y="4135276"/>
            <a:ext cx="1146086" cy="41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5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b="1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iloewe.uni-wuppertal.de/qisserver/pages/cs/sys/portal/subMenu.faces?navigationPosition=studiesOffered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2.math.uni-wuppertal.de/~fpf/" TargetMode="External"/><Relationship Id="rId2" Type="http://schemas.openxmlformats.org/officeDocument/2006/relationships/hyperlink" Target="https://moodle.uni-wuppertal.de/course/view.php?id=16464" TargetMode="Externa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moodle.uni-wuppertal.de" TargetMode="Externa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athewerkstatt.uni-wuppertal.de/de.html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ochschulsport.uni-wuppertal.de/" TargetMode="External"/><Relationship Id="rId2" Type="http://schemas.openxmlformats.org/officeDocument/2006/relationships/hyperlink" Target="mailto:hochschulsport@uni-wuppertal.de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instagram.com/unisport.wtal/?hl=de" TargetMode="External"/><Relationship Id="rId4" Type="http://schemas.openxmlformats.org/officeDocument/2006/relationships/hyperlink" Target="http://www.facebook.com/UniSport.Wuppertal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gibib.net/template/search?SID=PHOBOS:b4eb0c9684c980e58701749e59c9f438&amp;LOCATION=468&#8203;" TargetMode="External"/><Relationship Id="rId7" Type="http://schemas.openxmlformats.org/officeDocument/2006/relationships/hyperlink" Target="https://www.zim.uni-wuppertal.de/dienste/netzzugang/vpn.html&#8203;%20%20&#8203;" TargetMode="External"/><Relationship Id="rId2" Type="http://schemas.openxmlformats.org/officeDocument/2006/relationships/hyperlink" Target="https://webmail.uni-wuppertal.de/login.php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uni-wuppertal.sciebo.de/index.php/login&#8203;" TargetMode="External"/><Relationship Id="rId5" Type="http://schemas.openxmlformats.org/officeDocument/2006/relationships/hyperlink" Target="https://www.zpa.uni-wuppertal.de/team/goeke-gabriele.html" TargetMode="External"/><Relationship Id="rId4" Type="http://schemas.openxmlformats.org/officeDocument/2006/relationships/hyperlink" Target="https://www.zpa.uni-wuppertal.de/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mailto:fsmathe@uni-wuppertal.de" TargetMode="External"/><Relationship Id="rId7" Type="http://schemas.openxmlformats.org/officeDocument/2006/relationships/hyperlink" Target="https://discord.gg/vj5gNQKSM5" TargetMode="External"/><Relationship Id="rId2" Type="http://schemas.openxmlformats.org/officeDocument/2006/relationships/hyperlink" Target="https://www.fsmathe.uni-wuppertal.de/de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moodle.uni-wuppertal.de/course/view.php?id=20060" TargetMode="External"/><Relationship Id="rId5" Type="http://schemas.openxmlformats.org/officeDocument/2006/relationships/hyperlink" Target="https://www.instagram.com/fsmatheinfobuw/?hl=en" TargetMode="External"/><Relationship Id="rId4" Type="http://schemas.openxmlformats.org/officeDocument/2006/relationships/hyperlink" Target="https://www.facebook.com/MatheUniWuppertal/?locale=de_DE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bscw.uni-wuppertal.de/pub/bscw.cgi/d12363622/am21075.pdf" TargetMode="Externa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E0384C-F2B7-50EA-D86D-B058F3C91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3451" y="1812966"/>
            <a:ext cx="3643019" cy="1140905"/>
          </a:xfrm>
        </p:spPr>
        <p:txBody>
          <a:bodyPr/>
          <a:lstStyle/>
          <a:p>
            <a:pPr defTabSz="622300">
              <a:lnSpc>
                <a:spcPts val="3400"/>
              </a:lnSpc>
              <a:spcBef>
                <a:spcPct val="0"/>
              </a:spcBef>
            </a:pPr>
            <a:r>
              <a:rPr lang="de-DE" sz="2400" b="1" dirty="0">
                <a:solidFill>
                  <a:schemeClr val="bg1"/>
                </a:solidFill>
                <a:latin typeface="Arial"/>
                <a:cs typeface="Arial"/>
              </a:rPr>
              <a:t>Kombinatorischer Bachelor </a:t>
            </a:r>
            <a:r>
              <a:rPr lang="de-DE" sz="2400" b="1" dirty="0" err="1">
                <a:solidFill>
                  <a:schemeClr val="bg1"/>
                </a:solidFill>
                <a:latin typeface="Arial"/>
                <a:cs typeface="Arial"/>
              </a:rPr>
              <a:t>of</a:t>
            </a:r>
            <a:r>
              <a:rPr lang="de-DE" sz="2400" b="1" dirty="0">
                <a:solidFill>
                  <a:schemeClr val="bg1"/>
                </a:solidFill>
                <a:latin typeface="Arial"/>
                <a:cs typeface="Arial"/>
              </a:rPr>
              <a:t> Arts</a:t>
            </a:r>
            <a:br>
              <a:rPr lang="de-DE" sz="2400" b="1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de-DE" sz="1800" dirty="0">
                <a:solidFill>
                  <a:schemeClr val="bg1"/>
                </a:solidFill>
                <a:latin typeface="Arial"/>
                <a:cs typeface="Arial"/>
              </a:rPr>
              <a:t>Fach Mathematik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A63A7CA-E742-484F-BB30-0973A35975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0" y="0"/>
            <a:ext cx="4572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79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82FFE9D-B749-DDF6-920D-79ACC337BF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215900" indent="-213360">
              <a:spcBef>
                <a:spcPts val="448"/>
              </a:spcBef>
              <a:buFont typeface="Arial,Sans-Serif"/>
              <a:buChar char="•"/>
            </a:pPr>
            <a:r>
              <a:rPr lang="de-DE" sz="1100" b="1" dirty="0"/>
              <a:t>1.</a:t>
            </a:r>
            <a:r>
              <a:rPr lang="de-DE" sz="1100" b="1" dirty="0">
                <a:solidFill>
                  <a:srgbClr val="000000"/>
                </a:solidFill>
              </a:rPr>
              <a:t>Semester</a:t>
            </a:r>
          </a:p>
          <a:p>
            <a:pPr marL="529590" lvl="1" indent="-285750">
              <a:spcBef>
                <a:spcPts val="400"/>
              </a:spcBef>
              <a:buFont typeface="Symbol" panose="05050102010706020507" pitchFamily="18" charset="2"/>
              <a:buChar char="-"/>
            </a:pPr>
            <a:r>
              <a:rPr lang="de-DE" sz="1050" dirty="0">
                <a:ea typeface="+mn-lt"/>
                <a:cs typeface="+mn-lt"/>
              </a:rPr>
              <a:t> Analysis I</a:t>
            </a:r>
          </a:p>
          <a:p>
            <a:pPr marL="529590" lvl="1" indent="-285750">
              <a:spcBef>
                <a:spcPts val="400"/>
              </a:spcBef>
              <a:buFont typeface="Symbol" panose="05050102010706020507" pitchFamily="18" charset="2"/>
              <a:buChar char="-"/>
            </a:pPr>
            <a:r>
              <a:rPr lang="de-DE" sz="1050" dirty="0"/>
              <a:t> Grundlagen der Mathematik</a:t>
            </a:r>
            <a:endParaRPr lang="de-DE" sz="1050" b="1" dirty="0">
              <a:solidFill>
                <a:srgbClr val="000000"/>
              </a:solidFill>
            </a:endParaRPr>
          </a:p>
          <a:p>
            <a:pPr marL="215900" indent="-213360">
              <a:spcBef>
                <a:spcPts val="448"/>
              </a:spcBef>
              <a:buFont typeface="Arial,Sans-Serif"/>
              <a:buChar char="•"/>
            </a:pPr>
            <a:r>
              <a:rPr lang="de-DE" sz="1100" b="1" dirty="0">
                <a:solidFill>
                  <a:srgbClr val="000000"/>
                </a:solidFill>
                <a:ea typeface="+mn-lt"/>
                <a:cs typeface="+mn-lt"/>
              </a:rPr>
              <a:t>2. Semester</a:t>
            </a:r>
            <a:endParaRPr lang="de-DE" sz="1100" dirty="0">
              <a:ea typeface="+mn-lt"/>
              <a:cs typeface="+mn-lt"/>
            </a:endParaRPr>
          </a:p>
          <a:p>
            <a:pPr marL="529590" lvl="1" indent="-285750">
              <a:spcBef>
                <a:spcPts val="400"/>
              </a:spcBef>
              <a:buFont typeface="Symbol" panose="05050102010706020507" pitchFamily="18" charset="2"/>
              <a:buChar char="-"/>
            </a:pPr>
            <a:r>
              <a:rPr lang="de-DE" sz="1050" dirty="0"/>
              <a:t> Lineare Algebra </a:t>
            </a:r>
          </a:p>
          <a:p>
            <a:pPr marL="529590" lvl="1" indent="-285750">
              <a:spcBef>
                <a:spcPts val="400"/>
              </a:spcBef>
              <a:buFont typeface="Symbol" panose="05050102010706020507" pitchFamily="18" charset="2"/>
              <a:buChar char="-"/>
            </a:pPr>
            <a:r>
              <a:rPr lang="de-DE" sz="1050" dirty="0">
                <a:ea typeface="+mn-lt"/>
                <a:cs typeface="+mn-lt"/>
              </a:rPr>
              <a:t> Analysis II</a:t>
            </a:r>
          </a:p>
          <a:p>
            <a:pPr marL="215900" indent="-213360">
              <a:spcBef>
                <a:spcPts val="448"/>
              </a:spcBef>
              <a:buFont typeface="Arial,Sans-Serif"/>
              <a:buChar char="•"/>
            </a:pPr>
            <a:r>
              <a:rPr lang="de-DE" sz="1100" b="1" dirty="0">
                <a:ea typeface="+mn-lt"/>
                <a:cs typeface="+mn-lt"/>
              </a:rPr>
              <a:t> ab dem 3. Semester</a:t>
            </a:r>
            <a:endParaRPr lang="de-DE" sz="1100" dirty="0">
              <a:ea typeface="+mn-lt"/>
              <a:cs typeface="+mn-lt"/>
            </a:endParaRPr>
          </a:p>
          <a:p>
            <a:pPr marL="529590" lvl="1" indent="-285750">
              <a:spcBef>
                <a:spcPts val="448"/>
              </a:spcBef>
              <a:buFont typeface="Symbol" panose="05050102010706020507" pitchFamily="18" charset="2"/>
              <a:buChar char="-"/>
            </a:pPr>
            <a:r>
              <a:rPr lang="de-DE" sz="1050" dirty="0"/>
              <a:t> Stochastik</a:t>
            </a:r>
            <a:endParaRPr lang="de-DE" sz="1050" dirty="0">
              <a:ea typeface="+mn-lt"/>
              <a:cs typeface="+mn-lt"/>
            </a:endParaRPr>
          </a:p>
          <a:p>
            <a:pPr marL="529590" lvl="2" indent="-285750">
              <a:spcBef>
                <a:spcPts val="448"/>
              </a:spcBef>
              <a:buFont typeface="Symbol" panose="05050102010706020507" pitchFamily="18" charset="2"/>
              <a:buChar char="-"/>
            </a:pPr>
            <a:r>
              <a:rPr lang="de-DE" sz="1000" dirty="0">
                <a:ea typeface="+mn-lt"/>
                <a:cs typeface="+mn-lt"/>
              </a:rPr>
              <a:t> Geometrie</a:t>
            </a:r>
          </a:p>
          <a:p>
            <a:pPr marL="529590" lvl="2" indent="-285750">
              <a:spcBef>
                <a:spcPts val="448"/>
              </a:spcBef>
              <a:buFont typeface="Symbol" panose="05050102010706020507" pitchFamily="18" charset="2"/>
              <a:buChar char="-"/>
            </a:pPr>
            <a:r>
              <a:rPr lang="de-DE" sz="1000" dirty="0"/>
              <a:t> Mathematikdidaktik (Sek. I und II)</a:t>
            </a:r>
            <a:endParaRPr lang="de-DE" sz="1000" dirty="0">
              <a:ea typeface="+mn-lt"/>
              <a:cs typeface="+mn-lt"/>
            </a:endParaRPr>
          </a:p>
          <a:p>
            <a:pPr marL="215900" indent="-213360">
              <a:spcBef>
                <a:spcPts val="448"/>
              </a:spcBef>
              <a:buFont typeface="Arial,Sans-Serif"/>
              <a:buChar char="•"/>
            </a:pPr>
            <a:r>
              <a:rPr lang="de-DE" sz="1100" b="1" dirty="0"/>
              <a:t> ab dem 4</a:t>
            </a:r>
            <a:r>
              <a:rPr lang="de-DE" sz="1100" b="1" dirty="0">
                <a:solidFill>
                  <a:srgbClr val="000000"/>
                </a:solidFill>
              </a:rPr>
              <a:t>. Semester</a:t>
            </a:r>
            <a:endParaRPr lang="de-DE" sz="1100" dirty="0">
              <a:ea typeface="+mn-lt"/>
              <a:cs typeface="+mn-lt"/>
            </a:endParaRPr>
          </a:p>
          <a:p>
            <a:pPr marL="529590" lvl="1" indent="-285750">
              <a:spcBef>
                <a:spcPts val="448"/>
              </a:spcBef>
              <a:buFont typeface="Symbol" panose="05050102010706020507" pitchFamily="18" charset="2"/>
              <a:buChar char="-"/>
            </a:pPr>
            <a:r>
              <a:rPr lang="de-DE" sz="1050" dirty="0">
                <a:solidFill>
                  <a:srgbClr val="000000"/>
                </a:solidFill>
                <a:latin typeface="Calibri"/>
                <a:cs typeface="Calibri"/>
              </a:rPr>
              <a:t> Seminar</a:t>
            </a:r>
            <a:endParaRPr lang="de-DE" sz="1050" dirty="0">
              <a:ea typeface="+mn-lt"/>
              <a:cs typeface="+mn-lt"/>
            </a:endParaRPr>
          </a:p>
          <a:p>
            <a:pPr marL="529590" lvl="1" indent="-285750">
              <a:spcBef>
                <a:spcPts val="448"/>
              </a:spcBef>
              <a:buFont typeface="Symbol" panose="05050102010706020507" pitchFamily="18" charset="2"/>
              <a:buChar char="-"/>
            </a:pPr>
            <a:r>
              <a:rPr lang="de-DE" sz="1050" dirty="0">
                <a:solidFill>
                  <a:srgbClr val="000000"/>
                </a:solidFill>
                <a:latin typeface="Calibri"/>
                <a:cs typeface="Calibri"/>
              </a:rPr>
              <a:t> Ein weiteres Modul</a:t>
            </a:r>
            <a:endParaRPr lang="de-DE" sz="1050" dirty="0">
              <a:ea typeface="+mn-lt"/>
              <a:cs typeface="+mn-lt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44CD556-EDCD-C472-9793-626DDE176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800" dirty="0">
                <a:latin typeface="Arial"/>
                <a:cs typeface="Arial"/>
              </a:rPr>
              <a:t>Aufbau des Studiums ( </a:t>
            </a:r>
            <a:r>
              <a:rPr lang="de-DE" sz="1800" dirty="0" err="1">
                <a:latin typeface="Arial"/>
                <a:cs typeface="Arial"/>
              </a:rPr>
              <a:t>GymGes</a:t>
            </a:r>
            <a:r>
              <a:rPr lang="de-DE" sz="1800" dirty="0">
                <a:latin typeface="Arial"/>
                <a:cs typeface="Arial"/>
              </a:rPr>
              <a:t>/ BK)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507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82FFE9D-B749-DDF6-920D-79ACC337BF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215900" indent="-213360">
              <a:spcBef>
                <a:spcPts val="448"/>
              </a:spcBef>
              <a:buFont typeface="Arial,Sans-Serif"/>
              <a:buChar char="•"/>
            </a:pPr>
            <a:r>
              <a:rPr lang="de-DE" sz="1100" dirty="0"/>
              <a:t> </a:t>
            </a:r>
            <a:r>
              <a:rPr lang="de-DE" sz="1100" b="1" dirty="0"/>
              <a:t>1.</a:t>
            </a:r>
            <a:r>
              <a:rPr lang="de-DE" sz="1100" b="1" dirty="0">
                <a:solidFill>
                  <a:srgbClr val="000000"/>
                </a:solidFill>
              </a:rPr>
              <a:t>Semester</a:t>
            </a:r>
          </a:p>
          <a:p>
            <a:pPr marL="529590" lvl="1" indent="-285750">
              <a:spcBef>
                <a:spcPts val="400"/>
              </a:spcBef>
              <a:buFont typeface="Symbol" panose="05050102010706020507" pitchFamily="18" charset="2"/>
              <a:buChar char="-"/>
            </a:pPr>
            <a:r>
              <a:rPr lang="de-DE" sz="1050" dirty="0">
                <a:ea typeface="+mn-lt"/>
                <a:cs typeface="+mn-lt"/>
              </a:rPr>
              <a:t> Analysis I</a:t>
            </a:r>
          </a:p>
          <a:p>
            <a:pPr marL="529590" lvl="1" indent="-285750">
              <a:spcBef>
                <a:spcPts val="400"/>
              </a:spcBef>
              <a:buFont typeface="Symbol" panose="05050102010706020507" pitchFamily="18" charset="2"/>
              <a:buChar char="-"/>
            </a:pPr>
            <a:r>
              <a:rPr lang="de-DE" sz="1050" dirty="0"/>
              <a:t> Grundlagen der Mathematik</a:t>
            </a:r>
            <a:endParaRPr lang="de-DE" sz="1050" b="1" dirty="0">
              <a:solidFill>
                <a:srgbClr val="000000"/>
              </a:solidFill>
            </a:endParaRPr>
          </a:p>
          <a:p>
            <a:pPr marL="215900" indent="-213360">
              <a:spcBef>
                <a:spcPts val="448"/>
              </a:spcBef>
              <a:buFont typeface="Arial,Sans-Serif"/>
              <a:buChar char="•"/>
            </a:pPr>
            <a:r>
              <a:rPr lang="de-DE" sz="1100" b="1" dirty="0">
                <a:solidFill>
                  <a:srgbClr val="000000"/>
                </a:solidFill>
                <a:ea typeface="+mn-lt"/>
                <a:cs typeface="+mn-lt"/>
              </a:rPr>
              <a:t>2. Semester</a:t>
            </a:r>
            <a:endParaRPr lang="de-DE" sz="1100" dirty="0">
              <a:ea typeface="+mn-lt"/>
              <a:cs typeface="+mn-lt"/>
            </a:endParaRPr>
          </a:p>
          <a:p>
            <a:pPr marL="529590" lvl="1" indent="-285750">
              <a:spcBef>
                <a:spcPts val="400"/>
              </a:spcBef>
              <a:buFont typeface="Symbol" panose="05050102010706020507" pitchFamily="18" charset="2"/>
              <a:buChar char="-"/>
            </a:pPr>
            <a:r>
              <a:rPr lang="de-DE" sz="1050" dirty="0"/>
              <a:t> Lineare Algebra </a:t>
            </a:r>
          </a:p>
          <a:p>
            <a:pPr marL="529590" lvl="1" indent="-285750">
              <a:spcBef>
                <a:spcPts val="400"/>
              </a:spcBef>
              <a:buFont typeface="Symbol" panose="05050102010706020507" pitchFamily="18" charset="2"/>
              <a:buChar char="-"/>
            </a:pPr>
            <a:r>
              <a:rPr lang="de-DE" sz="1050" dirty="0">
                <a:ea typeface="+mn-lt"/>
                <a:cs typeface="+mn-lt"/>
              </a:rPr>
              <a:t> Analysis II</a:t>
            </a:r>
          </a:p>
          <a:p>
            <a:pPr marL="215900" indent="-213360">
              <a:spcBef>
                <a:spcPts val="448"/>
              </a:spcBef>
              <a:buFont typeface="Arial,Sans-Serif"/>
              <a:buChar char="•"/>
            </a:pPr>
            <a:r>
              <a:rPr lang="de-DE" sz="1100" b="1" dirty="0">
                <a:ea typeface="+mn-lt"/>
                <a:cs typeface="+mn-lt"/>
              </a:rPr>
              <a:t> ab dem 3. Semester</a:t>
            </a:r>
            <a:endParaRPr lang="de-DE" sz="1100" dirty="0">
              <a:ea typeface="+mn-lt"/>
              <a:cs typeface="+mn-lt"/>
            </a:endParaRPr>
          </a:p>
          <a:p>
            <a:pPr marL="529590" lvl="1" indent="-285750">
              <a:spcBef>
                <a:spcPts val="448"/>
              </a:spcBef>
              <a:buFont typeface="Symbol" panose="05050102010706020507" pitchFamily="18" charset="2"/>
              <a:buChar char="-"/>
            </a:pPr>
            <a:r>
              <a:rPr lang="de-DE" sz="1050" dirty="0"/>
              <a:t>  Lineare Algebra II </a:t>
            </a:r>
            <a:endParaRPr lang="de-DE" sz="1050" dirty="0">
              <a:ea typeface="+mn-lt"/>
              <a:cs typeface="+mn-lt"/>
            </a:endParaRPr>
          </a:p>
          <a:p>
            <a:pPr marL="215900" indent="-213360">
              <a:spcBef>
                <a:spcPts val="448"/>
              </a:spcBef>
              <a:buFont typeface="Arial,Sans-Serif"/>
              <a:buChar char="•"/>
            </a:pPr>
            <a:r>
              <a:rPr lang="de-DE" sz="1100" b="1" dirty="0"/>
              <a:t> ab dem 4</a:t>
            </a:r>
            <a:r>
              <a:rPr lang="de-DE" sz="1100" b="1" dirty="0">
                <a:solidFill>
                  <a:srgbClr val="000000"/>
                </a:solidFill>
              </a:rPr>
              <a:t>. Semester</a:t>
            </a:r>
            <a:endParaRPr lang="de-DE" sz="1100" dirty="0">
              <a:ea typeface="+mn-lt"/>
              <a:cs typeface="+mn-lt"/>
            </a:endParaRPr>
          </a:p>
          <a:p>
            <a:pPr marL="529590" lvl="1" indent="-285750">
              <a:spcBef>
                <a:spcPts val="448"/>
              </a:spcBef>
              <a:buFont typeface="Symbol" panose="05050102010706020507" pitchFamily="18" charset="2"/>
              <a:buChar char="-"/>
            </a:pPr>
            <a:r>
              <a:rPr lang="de-DE" sz="1050" dirty="0">
                <a:solidFill>
                  <a:srgbClr val="000000"/>
                </a:solidFill>
                <a:latin typeface="Calibri"/>
                <a:cs typeface="Calibri"/>
              </a:rPr>
              <a:t> Seminar</a:t>
            </a:r>
            <a:endParaRPr lang="de-DE" sz="1050" dirty="0">
              <a:ea typeface="+mn-lt"/>
              <a:cs typeface="+mn-lt"/>
            </a:endParaRPr>
          </a:p>
          <a:p>
            <a:pPr marL="529590" lvl="1" indent="-285750">
              <a:spcBef>
                <a:spcPts val="448"/>
              </a:spcBef>
              <a:buFont typeface="Symbol" panose="05050102010706020507" pitchFamily="18" charset="2"/>
              <a:buChar char="-"/>
            </a:pPr>
            <a:r>
              <a:rPr lang="de-DE" sz="1050" dirty="0">
                <a:solidFill>
                  <a:srgbClr val="000000"/>
                </a:solidFill>
                <a:latin typeface="Calibri"/>
                <a:cs typeface="Calibri"/>
              </a:rPr>
              <a:t> Drei weitere Module (davon mindestens zwei aus der Gruppe „Reine Mathematik“)</a:t>
            </a:r>
            <a:endParaRPr lang="de-DE" sz="1050" dirty="0">
              <a:ea typeface="+mn-lt"/>
              <a:cs typeface="+mn-lt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44CD556-EDCD-C472-9793-626DDE176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800" dirty="0">
                <a:latin typeface="Arial"/>
                <a:cs typeface="Arial"/>
              </a:rPr>
              <a:t>Aufbau des Studiums ( Fachwissenschaft 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33811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44CD556-EDCD-C472-9793-626DDE176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800" dirty="0">
                <a:latin typeface="Arial"/>
                <a:cs typeface="Arial"/>
              </a:rPr>
              <a:t>Aufbau des Studiums (1. Semester)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D2AEB0C-2BCD-4703-BE25-B295F8481789}"/>
              </a:ext>
            </a:extLst>
          </p:cNvPr>
          <p:cNvSpPr txBox="1"/>
          <p:nvPr/>
        </p:nvSpPr>
        <p:spPr>
          <a:xfrm>
            <a:off x="422475" y="1018233"/>
            <a:ext cx="8631043" cy="128240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448"/>
              </a:spcBef>
            </a:pPr>
            <a:r>
              <a:rPr lang="de-DE" sz="1600" b="1" dirty="0"/>
              <a:t>Analysis I</a:t>
            </a:r>
            <a:r>
              <a:rPr lang="de-DE" sz="1600" dirty="0"/>
              <a:t> (Vorlesung, Tutorium und Übung)</a:t>
            </a:r>
          </a:p>
          <a:p>
            <a:pPr>
              <a:spcBef>
                <a:spcPts val="448"/>
              </a:spcBef>
            </a:pPr>
            <a:r>
              <a:rPr lang="de-DE" sz="1200" dirty="0">
                <a:ea typeface="+mn-lt"/>
                <a:cs typeface="Arial" panose="020B0604020202020204" pitchFamily="34" charset="0"/>
              </a:rPr>
              <a:t>U</a:t>
            </a:r>
            <a:r>
              <a:rPr lang="de-DE" sz="1200" b="0" i="0" dirty="0">
                <a:effectLst/>
                <a:cs typeface="Arial" panose="020B0604020202020204" pitchFamily="34" charset="0"/>
              </a:rPr>
              <a:t>niv.-Prof. Dr. Nikolai </a:t>
            </a:r>
            <a:r>
              <a:rPr lang="de-DE" sz="1200" b="0" i="0" dirty="0" err="1">
                <a:effectLst/>
                <a:cs typeface="Arial" panose="020B0604020202020204" pitchFamily="34" charset="0"/>
              </a:rPr>
              <a:t>Scherbina</a:t>
            </a:r>
            <a:endParaRPr lang="de-DE" sz="1200" dirty="0">
              <a:ea typeface="+mn-lt"/>
              <a:cs typeface="Arial" panose="020B0604020202020204" pitchFamily="34" charset="0"/>
            </a:endParaRPr>
          </a:p>
          <a:p>
            <a:pPr marL="742950" lvl="1" indent="-285750">
              <a:spcBef>
                <a:spcPts val="448"/>
              </a:spcBef>
              <a:buFont typeface="Arial"/>
              <a:buChar char="•"/>
            </a:pPr>
            <a:r>
              <a:rPr lang="de-DE" sz="1200" dirty="0">
                <a:ea typeface="+mn-lt"/>
                <a:cs typeface="+mn-lt"/>
              </a:rPr>
              <a:t>Mittwoch und Freitags 10:00-12:00 c.t.</a:t>
            </a:r>
            <a:endParaRPr lang="de-DE" sz="1200" dirty="0"/>
          </a:p>
          <a:p>
            <a:pPr marL="742950" lvl="1" indent="-285750">
              <a:spcBef>
                <a:spcPts val="448"/>
              </a:spcBef>
              <a:buFont typeface="Arial"/>
              <a:buChar char="•"/>
            </a:pPr>
            <a:r>
              <a:rPr lang="de-DE" sz="1200" dirty="0">
                <a:solidFill>
                  <a:srgbClr val="000000"/>
                </a:solidFill>
                <a:ea typeface="+mn-lt"/>
                <a:cs typeface="+mn-lt"/>
              </a:rPr>
              <a:t>Hörsaal 14</a:t>
            </a:r>
          </a:p>
          <a:p>
            <a:pPr marL="742950" lvl="1" indent="-285750">
              <a:spcBef>
                <a:spcPts val="448"/>
              </a:spcBef>
              <a:buFont typeface="Arial"/>
              <a:buChar char="•"/>
            </a:pPr>
            <a:r>
              <a:rPr lang="de-DE" sz="1200" dirty="0">
                <a:solidFill>
                  <a:srgbClr val="FF0000"/>
                </a:solidFill>
                <a:ea typeface="+mn-lt"/>
                <a:cs typeface="+mn-lt"/>
              </a:rPr>
              <a:t>Start:  13. Oktober 2022</a:t>
            </a:r>
            <a:endParaRPr lang="de-DE" sz="1200" b="1" dirty="0">
              <a:ea typeface="+mn-lt"/>
              <a:cs typeface="+mn-lt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2038092-5D38-40CC-A3D8-EF1EE658066D}"/>
              </a:ext>
            </a:extLst>
          </p:cNvPr>
          <p:cNvSpPr txBox="1"/>
          <p:nvPr/>
        </p:nvSpPr>
        <p:spPr>
          <a:xfrm>
            <a:off x="422475" y="2842866"/>
            <a:ext cx="8329960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600" b="1" dirty="0">
                <a:cs typeface="Calibri"/>
              </a:rPr>
              <a:t>Grundlagen der Mathematik</a:t>
            </a:r>
          </a:p>
          <a:p>
            <a:r>
              <a:rPr lang="de-DE" sz="1200" dirty="0">
                <a:cs typeface="Calibri"/>
              </a:rPr>
              <a:t>???</a:t>
            </a:r>
            <a:endParaRPr lang="de-DE" sz="1100" dirty="0"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200" dirty="0">
                <a:cs typeface="Calibri"/>
              </a:rPr>
              <a:t>Montags und Donnerstags 10:00-12:00 c.t.</a:t>
            </a:r>
          </a:p>
          <a:p>
            <a:pPr marL="742950" lvl="1" indent="-285750">
              <a:buFont typeface="Arial"/>
              <a:buChar char="•"/>
            </a:pPr>
            <a:r>
              <a:rPr lang="de-DE" sz="1200" dirty="0">
                <a:cs typeface="Calibri"/>
              </a:rPr>
              <a:t>Hörsaal 14</a:t>
            </a:r>
          </a:p>
          <a:p>
            <a:pPr marL="742950" lvl="1" indent="-285750">
              <a:buFont typeface="Arial"/>
              <a:buChar char="•"/>
            </a:pPr>
            <a:r>
              <a:rPr lang="de-DE" sz="1200" dirty="0">
                <a:solidFill>
                  <a:srgbClr val="FF0000"/>
                </a:solidFill>
                <a:cs typeface="Calibri"/>
              </a:rPr>
              <a:t>Start:  12. Oktober 2022</a:t>
            </a:r>
          </a:p>
        </p:txBody>
      </p:sp>
    </p:spTree>
    <p:extLst>
      <p:ext uri="{BB962C8B-B14F-4D97-AF65-F5344CB8AC3E}">
        <p14:creationId xmlns:p14="http://schemas.microsoft.com/office/powerpoint/2010/main" val="4117313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44CD556-EDCD-C472-9793-626DDE176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800" dirty="0">
                <a:latin typeface="Arial"/>
                <a:cs typeface="Arial"/>
              </a:rPr>
              <a:t>Aufbau des Studiums (1. Semester)</a:t>
            </a:r>
            <a:endParaRPr lang="de-DE" dirty="0"/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5C10A9F4-9135-4BEA-9C97-B0224A9419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1543009"/>
              </p:ext>
            </p:extLst>
          </p:nvPr>
        </p:nvGraphicFramePr>
        <p:xfrm>
          <a:off x="1118043" y="846606"/>
          <a:ext cx="6907914" cy="3450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2093">
                  <a:extLst>
                    <a:ext uri="{9D8B030D-6E8A-4147-A177-3AD203B41FA5}">
                      <a16:colId xmlns:a16="http://schemas.microsoft.com/office/drawing/2014/main" val="3892928177"/>
                    </a:ext>
                  </a:extLst>
                </a:gridCol>
                <a:gridCol w="1102093">
                  <a:extLst>
                    <a:ext uri="{9D8B030D-6E8A-4147-A177-3AD203B41FA5}">
                      <a16:colId xmlns:a16="http://schemas.microsoft.com/office/drawing/2014/main" val="3172726722"/>
                    </a:ext>
                  </a:extLst>
                </a:gridCol>
                <a:gridCol w="1044942">
                  <a:extLst>
                    <a:ext uri="{9D8B030D-6E8A-4147-A177-3AD203B41FA5}">
                      <a16:colId xmlns:a16="http://schemas.microsoft.com/office/drawing/2014/main" val="795041904"/>
                    </a:ext>
                  </a:extLst>
                </a:gridCol>
                <a:gridCol w="1159531">
                  <a:extLst>
                    <a:ext uri="{9D8B030D-6E8A-4147-A177-3AD203B41FA5}">
                      <a16:colId xmlns:a16="http://schemas.microsoft.com/office/drawing/2014/main" val="3019634928"/>
                    </a:ext>
                  </a:extLst>
                </a:gridCol>
                <a:gridCol w="1208518">
                  <a:extLst>
                    <a:ext uri="{9D8B030D-6E8A-4147-A177-3AD203B41FA5}">
                      <a16:colId xmlns:a16="http://schemas.microsoft.com/office/drawing/2014/main" val="873760726"/>
                    </a:ext>
                  </a:extLst>
                </a:gridCol>
                <a:gridCol w="1290737">
                  <a:extLst>
                    <a:ext uri="{9D8B030D-6E8A-4147-A177-3AD203B41FA5}">
                      <a16:colId xmlns:a16="http://schemas.microsoft.com/office/drawing/2014/main" val="1166288752"/>
                    </a:ext>
                  </a:extLst>
                </a:gridCol>
              </a:tblGrid>
              <a:tr h="575048">
                <a:tc>
                  <a:txBody>
                    <a:bodyPr/>
                    <a:lstStyle/>
                    <a:p>
                      <a:pPr algn="ctr" rtl="0" fontAlgn="base"/>
                      <a:r>
                        <a:rPr lang="de-DE" sz="1100" u="none" strike="noStrike" dirty="0">
                          <a:effectLst/>
                        </a:rPr>
                        <a:t>Zeit\Tag</a:t>
                      </a:r>
                      <a:r>
                        <a:rPr lang="de-DE" sz="1100" dirty="0">
                          <a:effectLst/>
                        </a:rPr>
                        <a:t>​</a:t>
                      </a:r>
                      <a:endParaRPr lang="de-DE" sz="11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de-DE" sz="1100" u="none" strike="noStrike" dirty="0">
                          <a:effectLst/>
                        </a:rPr>
                        <a:t>Montag</a:t>
                      </a:r>
                      <a:r>
                        <a:rPr lang="de-DE" sz="1100" dirty="0">
                          <a:effectLst/>
                        </a:rPr>
                        <a:t>​</a:t>
                      </a:r>
                      <a:endParaRPr lang="de-DE" sz="11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de-DE" sz="1100" u="none" strike="noStrike" dirty="0">
                          <a:effectLst/>
                        </a:rPr>
                        <a:t>Dienstag</a:t>
                      </a:r>
                      <a:r>
                        <a:rPr lang="de-DE" sz="1100" dirty="0">
                          <a:effectLst/>
                        </a:rPr>
                        <a:t>​</a:t>
                      </a:r>
                      <a:endParaRPr lang="de-DE" sz="11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de-DE" sz="1100" u="none" strike="noStrike" dirty="0">
                          <a:effectLst/>
                        </a:rPr>
                        <a:t>Mittwoch</a:t>
                      </a:r>
                      <a:r>
                        <a:rPr lang="de-DE" sz="1100" dirty="0">
                          <a:effectLst/>
                        </a:rPr>
                        <a:t>​</a:t>
                      </a:r>
                      <a:endParaRPr lang="de-DE" sz="11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de-DE" sz="1100" u="none" strike="noStrike" dirty="0">
                          <a:effectLst/>
                        </a:rPr>
                        <a:t>Donnerstag</a:t>
                      </a:r>
                      <a:r>
                        <a:rPr lang="de-DE" sz="1100" dirty="0">
                          <a:effectLst/>
                        </a:rPr>
                        <a:t>​</a:t>
                      </a:r>
                      <a:endParaRPr lang="de-DE" sz="11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de-DE" sz="1100" u="none" strike="noStrike" dirty="0">
                          <a:effectLst/>
                        </a:rPr>
                        <a:t>Freitag</a:t>
                      </a:r>
                      <a:r>
                        <a:rPr lang="de-DE" sz="1100" dirty="0">
                          <a:effectLst/>
                        </a:rPr>
                        <a:t>​</a:t>
                      </a:r>
                      <a:endParaRPr lang="de-DE" sz="11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445481"/>
                  </a:ext>
                </a:extLst>
              </a:tr>
              <a:tr h="575048">
                <a:tc>
                  <a:txBody>
                    <a:bodyPr/>
                    <a:lstStyle/>
                    <a:p>
                      <a:pPr algn="ctr" rtl="0" fontAlgn="base"/>
                      <a:r>
                        <a:rPr lang="de-DE" sz="1100" u="none" strike="noStrike" dirty="0">
                          <a:effectLst/>
                        </a:rPr>
                        <a:t>08:00-10:00</a:t>
                      </a:r>
                      <a:r>
                        <a:rPr lang="de-DE" sz="1100" dirty="0">
                          <a:effectLst/>
                        </a:rPr>
                        <a:t>​</a:t>
                      </a:r>
                      <a:endParaRPr lang="de-DE" sz="11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100" dirty="0">
                          <a:effectLst/>
                        </a:rPr>
                        <a:t>​</a:t>
                      </a:r>
                      <a:endParaRPr lang="en-US" sz="11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100" dirty="0">
                          <a:effectLst/>
                        </a:rPr>
                        <a:t>​</a:t>
                      </a:r>
                      <a:endParaRPr lang="en-US" sz="11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100" dirty="0">
                          <a:effectLst/>
                        </a:rPr>
                        <a:t>​</a:t>
                      </a:r>
                      <a:endParaRPr lang="en-US" sz="11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100" dirty="0">
                          <a:effectLst/>
                        </a:rPr>
                        <a:t>​</a:t>
                      </a:r>
                      <a:endParaRPr lang="en-US" sz="11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100" dirty="0">
                          <a:effectLst/>
                        </a:rPr>
                        <a:t>​</a:t>
                      </a:r>
                      <a:endParaRPr lang="en-US" sz="11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8743405"/>
                  </a:ext>
                </a:extLst>
              </a:tr>
              <a:tr h="575048">
                <a:tc>
                  <a:txBody>
                    <a:bodyPr/>
                    <a:lstStyle/>
                    <a:p>
                      <a:pPr algn="ctr" rtl="0" fontAlgn="base"/>
                      <a:r>
                        <a:rPr lang="de-DE" sz="1100" u="none" strike="noStrike" dirty="0">
                          <a:effectLst/>
                        </a:rPr>
                        <a:t>10:00-12:00</a:t>
                      </a:r>
                      <a:r>
                        <a:rPr lang="de-DE" sz="1100" dirty="0">
                          <a:effectLst/>
                        </a:rPr>
                        <a:t>​</a:t>
                      </a:r>
                      <a:endParaRPr lang="de-DE" sz="11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100" dirty="0">
                          <a:effectLst/>
                        </a:rPr>
                        <a:t>​</a:t>
                      </a:r>
                      <a:r>
                        <a:rPr lang="en-US" sz="1100" dirty="0" err="1">
                          <a:solidFill>
                            <a:srgbClr val="FF0000"/>
                          </a:solidFill>
                          <a:effectLst/>
                        </a:rPr>
                        <a:t>GdM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100" dirty="0" err="1">
                          <a:solidFill>
                            <a:srgbClr val="FF0000"/>
                          </a:solidFill>
                          <a:effectLst/>
                        </a:rPr>
                        <a:t>Hörsaal</a:t>
                      </a: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</a:rPr>
                        <a:t> 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100" dirty="0">
                          <a:effectLst/>
                        </a:rPr>
                        <a:t>​</a:t>
                      </a:r>
                      <a:endParaRPr lang="en-US" sz="11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endParaRPr lang="en-US" sz="1100" dirty="0">
                        <a:solidFill>
                          <a:srgbClr val="1DD9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100" dirty="0">
                          <a:effectLst/>
                        </a:rPr>
                        <a:t>​</a:t>
                      </a:r>
                      <a:r>
                        <a:rPr lang="en-US" sz="1100" dirty="0" err="1">
                          <a:solidFill>
                            <a:srgbClr val="FF0000"/>
                          </a:solidFill>
                          <a:effectLst/>
                        </a:rPr>
                        <a:t>GdM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100" dirty="0" err="1">
                          <a:solidFill>
                            <a:srgbClr val="FF0000"/>
                          </a:solidFill>
                          <a:effectLst/>
                        </a:rPr>
                        <a:t>Hörsaal</a:t>
                      </a: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</a:rPr>
                        <a:t> 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100" dirty="0">
                          <a:effectLst/>
                        </a:rPr>
                        <a:t>​</a:t>
                      </a:r>
                      <a:endParaRPr lang="en-US" sz="1100" dirty="0">
                        <a:solidFill>
                          <a:srgbClr val="1DD90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6056779"/>
                  </a:ext>
                </a:extLst>
              </a:tr>
              <a:tr h="575048">
                <a:tc>
                  <a:txBody>
                    <a:bodyPr/>
                    <a:lstStyle/>
                    <a:p>
                      <a:pPr algn="ctr" rtl="0" fontAlgn="base"/>
                      <a:r>
                        <a:rPr lang="de-DE" sz="1100" u="none" strike="noStrike" dirty="0">
                          <a:effectLst/>
                        </a:rPr>
                        <a:t>12:00-14:00</a:t>
                      </a:r>
                      <a:r>
                        <a:rPr lang="de-DE" sz="1100" dirty="0">
                          <a:effectLst/>
                        </a:rPr>
                        <a:t>​</a:t>
                      </a:r>
                      <a:endParaRPr lang="de-DE" sz="11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100" dirty="0">
                          <a:effectLst/>
                        </a:rPr>
                        <a:t>​</a:t>
                      </a:r>
                      <a:endParaRPr lang="en-US" sz="11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100" dirty="0">
                          <a:effectLst/>
                        </a:rPr>
                        <a:t>​</a:t>
                      </a:r>
                      <a:endParaRPr lang="en-US" sz="11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endParaRPr lang="en-US" sz="11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100" dirty="0">
                          <a:effectLst/>
                        </a:rPr>
                        <a:t>​</a:t>
                      </a:r>
                      <a:endParaRPr lang="en-US" sz="11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100" dirty="0">
                          <a:effectLst/>
                        </a:rPr>
                        <a:t>​</a:t>
                      </a:r>
                      <a:endParaRPr lang="en-US" sz="11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992657"/>
                  </a:ext>
                </a:extLst>
              </a:tr>
              <a:tr h="575048">
                <a:tc>
                  <a:txBody>
                    <a:bodyPr/>
                    <a:lstStyle/>
                    <a:p>
                      <a:pPr algn="ctr" rtl="0" fontAlgn="base"/>
                      <a:r>
                        <a:rPr lang="de-DE" sz="1100" u="none" strike="noStrike" dirty="0">
                          <a:effectLst/>
                        </a:rPr>
                        <a:t>14:00-16:00</a:t>
                      </a:r>
                      <a:r>
                        <a:rPr lang="de-DE" sz="1100" dirty="0">
                          <a:effectLst/>
                        </a:rPr>
                        <a:t>​</a:t>
                      </a:r>
                      <a:endParaRPr lang="de-DE" sz="11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100" dirty="0">
                          <a:effectLst/>
                        </a:rPr>
                        <a:t>​</a:t>
                      </a:r>
                      <a:endParaRPr lang="en-US" sz="11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100" dirty="0">
                          <a:effectLst/>
                        </a:rPr>
                        <a:t>​</a:t>
                      </a:r>
                      <a:endParaRPr lang="en-US" sz="11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endParaRPr lang="en-US" sz="11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100" dirty="0">
                          <a:effectLst/>
                        </a:rPr>
                        <a:t>​</a:t>
                      </a:r>
                      <a:endParaRPr lang="en-US" sz="11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100" dirty="0">
                          <a:effectLst/>
                        </a:rPr>
                        <a:t>​</a:t>
                      </a:r>
                      <a:endParaRPr lang="en-US" sz="11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9144942"/>
                  </a:ext>
                </a:extLst>
              </a:tr>
              <a:tr h="575048">
                <a:tc>
                  <a:txBody>
                    <a:bodyPr/>
                    <a:lstStyle/>
                    <a:p>
                      <a:pPr algn="ctr" rtl="0" fontAlgn="base"/>
                      <a:r>
                        <a:rPr lang="de-DE" sz="1100" u="none" strike="noStrike" dirty="0">
                          <a:effectLst/>
                        </a:rPr>
                        <a:t>16:00-18:00</a:t>
                      </a:r>
                      <a:r>
                        <a:rPr lang="de-DE" sz="1100" dirty="0">
                          <a:effectLst/>
                        </a:rPr>
                        <a:t>​</a:t>
                      </a:r>
                      <a:endParaRPr lang="de-DE" sz="11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100" dirty="0">
                          <a:effectLst/>
                        </a:rPr>
                        <a:t>​</a:t>
                      </a:r>
                      <a:endParaRPr lang="en-US" sz="11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100" dirty="0">
                          <a:effectLst/>
                        </a:rPr>
                        <a:t>​</a:t>
                      </a:r>
                      <a:endParaRPr lang="en-US" sz="11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endParaRPr lang="en-US" sz="1100" dirty="0">
                        <a:solidFill>
                          <a:srgbClr val="1DD9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100" dirty="0">
                          <a:effectLst/>
                        </a:rPr>
                        <a:t>​</a:t>
                      </a:r>
                      <a:endParaRPr lang="en-US" sz="11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100" dirty="0">
                          <a:effectLst/>
                        </a:rPr>
                        <a:t>​</a:t>
                      </a:r>
                      <a:endParaRPr lang="en-US" sz="11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6744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6049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44CD556-EDCD-C472-9793-626DDE176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800" dirty="0">
                <a:latin typeface="Arial"/>
                <a:cs typeface="Arial"/>
              </a:rPr>
              <a:t>Aufbau des Studiums (1. Semester)</a:t>
            </a:r>
            <a:endParaRPr lang="de-DE" dirty="0"/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4E4A0438-2D1B-4652-9D55-514B4C5F3A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4669372"/>
              </p:ext>
            </p:extLst>
          </p:nvPr>
        </p:nvGraphicFramePr>
        <p:xfrm>
          <a:off x="1110987" y="797296"/>
          <a:ext cx="6922026" cy="36116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4344">
                  <a:extLst>
                    <a:ext uri="{9D8B030D-6E8A-4147-A177-3AD203B41FA5}">
                      <a16:colId xmlns:a16="http://schemas.microsoft.com/office/drawing/2014/main" val="3892928177"/>
                    </a:ext>
                  </a:extLst>
                </a:gridCol>
                <a:gridCol w="1104344">
                  <a:extLst>
                    <a:ext uri="{9D8B030D-6E8A-4147-A177-3AD203B41FA5}">
                      <a16:colId xmlns:a16="http://schemas.microsoft.com/office/drawing/2014/main" val="3172726722"/>
                    </a:ext>
                  </a:extLst>
                </a:gridCol>
                <a:gridCol w="1047077">
                  <a:extLst>
                    <a:ext uri="{9D8B030D-6E8A-4147-A177-3AD203B41FA5}">
                      <a16:colId xmlns:a16="http://schemas.microsoft.com/office/drawing/2014/main" val="795041904"/>
                    </a:ext>
                  </a:extLst>
                </a:gridCol>
                <a:gridCol w="1161898">
                  <a:extLst>
                    <a:ext uri="{9D8B030D-6E8A-4147-A177-3AD203B41FA5}">
                      <a16:colId xmlns:a16="http://schemas.microsoft.com/office/drawing/2014/main" val="3019634928"/>
                    </a:ext>
                  </a:extLst>
                </a:gridCol>
                <a:gridCol w="1210990">
                  <a:extLst>
                    <a:ext uri="{9D8B030D-6E8A-4147-A177-3AD203B41FA5}">
                      <a16:colId xmlns:a16="http://schemas.microsoft.com/office/drawing/2014/main" val="873760726"/>
                    </a:ext>
                  </a:extLst>
                </a:gridCol>
                <a:gridCol w="1293373">
                  <a:extLst>
                    <a:ext uri="{9D8B030D-6E8A-4147-A177-3AD203B41FA5}">
                      <a16:colId xmlns:a16="http://schemas.microsoft.com/office/drawing/2014/main" val="1166288752"/>
                    </a:ext>
                  </a:extLst>
                </a:gridCol>
              </a:tblGrid>
              <a:tr h="601943">
                <a:tc>
                  <a:txBody>
                    <a:bodyPr/>
                    <a:lstStyle/>
                    <a:p>
                      <a:pPr algn="ctr" rtl="0" fontAlgn="base"/>
                      <a:r>
                        <a:rPr lang="de-DE" sz="1200" u="none" strike="noStrike" dirty="0">
                          <a:effectLst/>
                        </a:rPr>
                        <a:t>Zeit\Tag</a:t>
                      </a:r>
                      <a:r>
                        <a:rPr lang="de-DE" sz="1200" dirty="0">
                          <a:effectLst/>
                        </a:rPr>
                        <a:t>​</a:t>
                      </a:r>
                      <a:endParaRPr lang="de-DE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de-DE" sz="1200" u="none" strike="noStrike" dirty="0">
                          <a:effectLst/>
                        </a:rPr>
                        <a:t>Montag</a:t>
                      </a:r>
                      <a:r>
                        <a:rPr lang="de-DE" sz="1200" dirty="0">
                          <a:effectLst/>
                        </a:rPr>
                        <a:t>​</a:t>
                      </a:r>
                      <a:endParaRPr lang="de-DE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de-DE" sz="1200" u="none" strike="noStrike" dirty="0">
                          <a:effectLst/>
                        </a:rPr>
                        <a:t>Dienstag</a:t>
                      </a:r>
                      <a:r>
                        <a:rPr lang="de-DE" sz="1200" dirty="0">
                          <a:effectLst/>
                        </a:rPr>
                        <a:t>​</a:t>
                      </a:r>
                      <a:endParaRPr lang="de-DE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de-DE" sz="1200" u="none" strike="noStrike" dirty="0">
                          <a:effectLst/>
                        </a:rPr>
                        <a:t>Mittwoch</a:t>
                      </a:r>
                      <a:r>
                        <a:rPr lang="de-DE" sz="1200" dirty="0">
                          <a:effectLst/>
                        </a:rPr>
                        <a:t>​</a:t>
                      </a:r>
                      <a:endParaRPr lang="de-DE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de-DE" sz="1200" u="none" strike="noStrike" dirty="0">
                          <a:effectLst/>
                        </a:rPr>
                        <a:t>Donnerstag</a:t>
                      </a:r>
                      <a:r>
                        <a:rPr lang="de-DE" sz="1200" dirty="0">
                          <a:effectLst/>
                        </a:rPr>
                        <a:t>​</a:t>
                      </a:r>
                      <a:endParaRPr lang="de-DE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de-DE" sz="1200" u="none" strike="noStrike" dirty="0">
                          <a:effectLst/>
                        </a:rPr>
                        <a:t>Freitag</a:t>
                      </a:r>
                      <a:r>
                        <a:rPr lang="de-DE" sz="1200" dirty="0">
                          <a:effectLst/>
                        </a:rPr>
                        <a:t>​</a:t>
                      </a:r>
                      <a:endParaRPr lang="de-DE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445481"/>
                  </a:ext>
                </a:extLst>
              </a:tr>
              <a:tr h="601943">
                <a:tc>
                  <a:txBody>
                    <a:bodyPr/>
                    <a:lstStyle/>
                    <a:p>
                      <a:pPr algn="ctr" rtl="0" fontAlgn="base"/>
                      <a:r>
                        <a:rPr lang="de-DE" sz="1200" u="none" strike="noStrike" dirty="0">
                          <a:effectLst/>
                        </a:rPr>
                        <a:t>08:00-10:00</a:t>
                      </a:r>
                      <a:r>
                        <a:rPr lang="de-DE" sz="1200" dirty="0">
                          <a:effectLst/>
                        </a:rPr>
                        <a:t>​</a:t>
                      </a:r>
                      <a:endParaRPr lang="de-DE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200" dirty="0">
                          <a:effectLst/>
                        </a:rPr>
                        <a:t>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200" dirty="0">
                          <a:effectLst/>
                        </a:rPr>
                        <a:t>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200" dirty="0">
                          <a:effectLst/>
                        </a:rPr>
                        <a:t>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200" dirty="0">
                          <a:effectLst/>
                        </a:rPr>
                        <a:t>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200" dirty="0">
                          <a:effectLst/>
                        </a:rPr>
                        <a:t>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8743405"/>
                  </a:ext>
                </a:extLst>
              </a:tr>
              <a:tr h="601943">
                <a:tc>
                  <a:txBody>
                    <a:bodyPr/>
                    <a:lstStyle/>
                    <a:p>
                      <a:pPr algn="ctr" rtl="0" fontAlgn="base"/>
                      <a:r>
                        <a:rPr lang="de-DE" sz="1200" u="none" strike="noStrike" dirty="0">
                          <a:effectLst/>
                        </a:rPr>
                        <a:t>10:00-12:00</a:t>
                      </a:r>
                      <a:r>
                        <a:rPr lang="de-DE" sz="1200" dirty="0">
                          <a:effectLst/>
                        </a:rPr>
                        <a:t>​</a:t>
                      </a:r>
                      <a:endParaRPr lang="de-DE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200" dirty="0">
                          <a:effectLst/>
                        </a:rPr>
                        <a:t>​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200" dirty="0">
                          <a:effectLst/>
                        </a:rPr>
                        <a:t>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200" dirty="0">
                          <a:effectLst/>
                        </a:rPr>
                        <a:t>​</a:t>
                      </a:r>
                      <a:r>
                        <a:rPr lang="en-US" sz="1200" dirty="0">
                          <a:solidFill>
                            <a:srgbClr val="1DD900"/>
                          </a:solidFill>
                          <a:effectLst/>
                        </a:rPr>
                        <a:t>Analysis l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200" dirty="0" err="1">
                          <a:solidFill>
                            <a:srgbClr val="1DD900"/>
                          </a:solidFill>
                          <a:effectLst/>
                        </a:rPr>
                        <a:t>Hörsaal</a:t>
                      </a:r>
                      <a:r>
                        <a:rPr lang="en-US" sz="1200" dirty="0">
                          <a:solidFill>
                            <a:srgbClr val="1DD900"/>
                          </a:solidFill>
                          <a:effectLst/>
                        </a:rPr>
                        <a:t> 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200" dirty="0">
                          <a:effectLst/>
                        </a:rPr>
                        <a:t>​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200" dirty="0">
                          <a:effectLst/>
                        </a:rPr>
                        <a:t>​</a:t>
                      </a:r>
                      <a:r>
                        <a:rPr lang="en-US" sz="1200" dirty="0">
                          <a:solidFill>
                            <a:srgbClr val="1DD900"/>
                          </a:solidFill>
                          <a:effectLst/>
                        </a:rPr>
                        <a:t>Analysis l</a:t>
                      </a:r>
                      <a:endParaRPr lang="en-US" sz="1200" b="0" i="0">
                        <a:solidFill>
                          <a:srgbClr val="1DD900"/>
                        </a:solidFill>
                        <a:effectLst/>
                        <a:latin typeface="Arial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200" dirty="0" err="1">
                          <a:solidFill>
                            <a:srgbClr val="1DD900"/>
                          </a:solidFill>
                          <a:effectLst/>
                        </a:rPr>
                        <a:t>Hörsaal</a:t>
                      </a:r>
                      <a:r>
                        <a:rPr lang="en-US" sz="1200" dirty="0">
                          <a:solidFill>
                            <a:srgbClr val="1DD900"/>
                          </a:solidFill>
                          <a:effectLst/>
                        </a:rPr>
                        <a:t> 14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6056779"/>
                  </a:ext>
                </a:extLst>
              </a:tr>
              <a:tr h="601943">
                <a:tc>
                  <a:txBody>
                    <a:bodyPr/>
                    <a:lstStyle/>
                    <a:p>
                      <a:pPr algn="ctr" rtl="0" fontAlgn="base"/>
                      <a:r>
                        <a:rPr lang="de-DE" sz="1200" u="none" strike="noStrike" dirty="0">
                          <a:effectLst/>
                        </a:rPr>
                        <a:t>12:00-14:00</a:t>
                      </a:r>
                      <a:r>
                        <a:rPr lang="de-DE" sz="1200" dirty="0">
                          <a:effectLst/>
                        </a:rPr>
                        <a:t>​</a:t>
                      </a:r>
                      <a:endParaRPr lang="de-DE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200" dirty="0">
                          <a:effectLst/>
                        </a:rPr>
                        <a:t>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200" dirty="0">
                          <a:effectLst/>
                        </a:rPr>
                        <a:t>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200" dirty="0">
                          <a:effectLst/>
                        </a:rPr>
                        <a:t>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200" dirty="0">
                          <a:effectLst/>
                        </a:rPr>
                        <a:t>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200" dirty="0">
                          <a:effectLst/>
                        </a:rPr>
                        <a:t>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992657"/>
                  </a:ext>
                </a:extLst>
              </a:tr>
              <a:tr h="601943">
                <a:tc>
                  <a:txBody>
                    <a:bodyPr/>
                    <a:lstStyle/>
                    <a:p>
                      <a:pPr algn="ctr" rtl="0" fontAlgn="base"/>
                      <a:r>
                        <a:rPr lang="de-DE" sz="1200" u="none" strike="noStrike" dirty="0">
                          <a:effectLst/>
                        </a:rPr>
                        <a:t>14:00-16:00</a:t>
                      </a:r>
                      <a:r>
                        <a:rPr lang="de-DE" sz="1200" dirty="0">
                          <a:effectLst/>
                        </a:rPr>
                        <a:t>​</a:t>
                      </a:r>
                      <a:endParaRPr lang="de-DE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200" dirty="0">
                          <a:effectLst/>
                        </a:rPr>
                        <a:t>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200" dirty="0">
                          <a:effectLst/>
                        </a:rPr>
                        <a:t>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200" dirty="0">
                          <a:effectLst/>
                        </a:rPr>
                        <a:t>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200" dirty="0">
                          <a:effectLst/>
                        </a:rPr>
                        <a:t>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200" dirty="0">
                          <a:effectLst/>
                        </a:rPr>
                        <a:t>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9144942"/>
                  </a:ext>
                </a:extLst>
              </a:tr>
              <a:tr h="601943">
                <a:tc>
                  <a:txBody>
                    <a:bodyPr/>
                    <a:lstStyle/>
                    <a:p>
                      <a:pPr algn="ctr" rtl="0" fontAlgn="base"/>
                      <a:r>
                        <a:rPr lang="de-DE" sz="1200" u="none" strike="noStrike" dirty="0">
                          <a:effectLst/>
                        </a:rPr>
                        <a:t>16:00-18:00</a:t>
                      </a:r>
                      <a:r>
                        <a:rPr lang="de-DE" sz="1200" dirty="0">
                          <a:effectLst/>
                        </a:rPr>
                        <a:t>​</a:t>
                      </a:r>
                      <a:endParaRPr lang="de-DE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200" dirty="0">
                          <a:effectLst/>
                        </a:rPr>
                        <a:t>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200" dirty="0">
                          <a:effectLst/>
                        </a:rPr>
                        <a:t>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200" dirty="0">
                          <a:effectLst/>
                        </a:rPr>
                        <a:t>​</a:t>
                      </a:r>
                      <a:r>
                        <a:rPr lang="en-US" sz="1200" dirty="0" err="1">
                          <a:solidFill>
                            <a:srgbClr val="1DD900"/>
                          </a:solidFill>
                          <a:effectLst/>
                        </a:rPr>
                        <a:t>Tutorium</a:t>
                      </a:r>
                      <a:r>
                        <a:rPr lang="en-US" sz="1200" dirty="0">
                          <a:solidFill>
                            <a:srgbClr val="1DD900"/>
                          </a:solidFill>
                          <a:effectLst/>
                        </a:rPr>
                        <a:t> 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200" dirty="0">
                          <a:solidFill>
                            <a:srgbClr val="1DD900"/>
                          </a:solidFill>
                          <a:effectLst/>
                        </a:rPr>
                        <a:t>Analysis 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200" dirty="0">
                          <a:effectLst/>
                        </a:rPr>
                        <a:t>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200" dirty="0">
                          <a:effectLst/>
                        </a:rPr>
                        <a:t>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6744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8977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44CD556-EDCD-C472-9793-626DDE176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800" dirty="0">
                <a:latin typeface="Arial"/>
                <a:cs typeface="Arial"/>
              </a:rPr>
              <a:t>Aufbau des Studiums (1. Semester)</a:t>
            </a:r>
            <a:endParaRPr lang="de-DE" dirty="0"/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E5A4A118-840B-4D4C-ABDA-A03D40DB7A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379547"/>
              </p:ext>
            </p:extLst>
          </p:nvPr>
        </p:nvGraphicFramePr>
        <p:xfrm>
          <a:off x="1095783" y="787772"/>
          <a:ext cx="6952433" cy="36307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9195">
                  <a:extLst>
                    <a:ext uri="{9D8B030D-6E8A-4147-A177-3AD203B41FA5}">
                      <a16:colId xmlns:a16="http://schemas.microsoft.com/office/drawing/2014/main" val="3892928177"/>
                    </a:ext>
                  </a:extLst>
                </a:gridCol>
                <a:gridCol w="1109195">
                  <a:extLst>
                    <a:ext uri="{9D8B030D-6E8A-4147-A177-3AD203B41FA5}">
                      <a16:colId xmlns:a16="http://schemas.microsoft.com/office/drawing/2014/main" val="3172726722"/>
                    </a:ext>
                  </a:extLst>
                </a:gridCol>
                <a:gridCol w="1051676">
                  <a:extLst>
                    <a:ext uri="{9D8B030D-6E8A-4147-A177-3AD203B41FA5}">
                      <a16:colId xmlns:a16="http://schemas.microsoft.com/office/drawing/2014/main" val="795041904"/>
                    </a:ext>
                  </a:extLst>
                </a:gridCol>
                <a:gridCol w="1167003">
                  <a:extLst>
                    <a:ext uri="{9D8B030D-6E8A-4147-A177-3AD203B41FA5}">
                      <a16:colId xmlns:a16="http://schemas.microsoft.com/office/drawing/2014/main" val="3019634928"/>
                    </a:ext>
                  </a:extLst>
                </a:gridCol>
                <a:gridCol w="1216309">
                  <a:extLst>
                    <a:ext uri="{9D8B030D-6E8A-4147-A177-3AD203B41FA5}">
                      <a16:colId xmlns:a16="http://schemas.microsoft.com/office/drawing/2014/main" val="873760726"/>
                    </a:ext>
                  </a:extLst>
                </a:gridCol>
                <a:gridCol w="1299055">
                  <a:extLst>
                    <a:ext uri="{9D8B030D-6E8A-4147-A177-3AD203B41FA5}">
                      <a16:colId xmlns:a16="http://schemas.microsoft.com/office/drawing/2014/main" val="1166288752"/>
                    </a:ext>
                  </a:extLst>
                </a:gridCol>
              </a:tblGrid>
              <a:tr h="605118">
                <a:tc>
                  <a:txBody>
                    <a:bodyPr/>
                    <a:lstStyle/>
                    <a:p>
                      <a:pPr algn="ctr" rtl="0" fontAlgn="base"/>
                      <a:r>
                        <a:rPr lang="de-DE" sz="1200" u="none" strike="noStrike" dirty="0">
                          <a:effectLst/>
                        </a:rPr>
                        <a:t>Zeit\Tag</a:t>
                      </a:r>
                      <a:r>
                        <a:rPr lang="de-DE" sz="1200" dirty="0">
                          <a:effectLst/>
                        </a:rPr>
                        <a:t>​</a:t>
                      </a:r>
                      <a:endParaRPr lang="de-DE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de-DE" sz="1200" u="none" strike="noStrike" dirty="0">
                          <a:effectLst/>
                        </a:rPr>
                        <a:t>Montag</a:t>
                      </a:r>
                      <a:r>
                        <a:rPr lang="de-DE" sz="1200" dirty="0">
                          <a:effectLst/>
                        </a:rPr>
                        <a:t>​</a:t>
                      </a:r>
                      <a:endParaRPr lang="de-DE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de-DE" sz="1200" u="none" strike="noStrike" dirty="0">
                          <a:effectLst/>
                        </a:rPr>
                        <a:t>Dienstag</a:t>
                      </a:r>
                      <a:r>
                        <a:rPr lang="de-DE" sz="1200" dirty="0">
                          <a:effectLst/>
                        </a:rPr>
                        <a:t>​</a:t>
                      </a:r>
                      <a:endParaRPr lang="de-DE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de-DE" sz="1200" u="none" strike="noStrike" dirty="0">
                          <a:effectLst/>
                        </a:rPr>
                        <a:t>Mittwoch</a:t>
                      </a:r>
                      <a:r>
                        <a:rPr lang="de-DE" sz="1200" dirty="0">
                          <a:effectLst/>
                        </a:rPr>
                        <a:t>​</a:t>
                      </a:r>
                      <a:endParaRPr lang="de-DE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de-DE" sz="1200" u="none" strike="noStrike" dirty="0">
                          <a:effectLst/>
                        </a:rPr>
                        <a:t>Donnerstag</a:t>
                      </a:r>
                      <a:r>
                        <a:rPr lang="de-DE" sz="1200" dirty="0">
                          <a:effectLst/>
                        </a:rPr>
                        <a:t>​</a:t>
                      </a:r>
                      <a:endParaRPr lang="de-DE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de-DE" sz="1200" u="none" strike="noStrike" dirty="0">
                          <a:effectLst/>
                        </a:rPr>
                        <a:t>Freitag</a:t>
                      </a:r>
                      <a:r>
                        <a:rPr lang="de-DE" sz="1200" dirty="0">
                          <a:effectLst/>
                        </a:rPr>
                        <a:t>​</a:t>
                      </a:r>
                      <a:endParaRPr lang="de-DE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445481"/>
                  </a:ext>
                </a:extLst>
              </a:tr>
              <a:tr h="605118">
                <a:tc>
                  <a:txBody>
                    <a:bodyPr/>
                    <a:lstStyle/>
                    <a:p>
                      <a:pPr algn="ctr" rtl="0" fontAlgn="base"/>
                      <a:r>
                        <a:rPr lang="de-DE" sz="1200" u="none" strike="noStrike" dirty="0">
                          <a:effectLst/>
                        </a:rPr>
                        <a:t>08:00-10:00</a:t>
                      </a:r>
                      <a:r>
                        <a:rPr lang="de-DE" sz="1200" dirty="0">
                          <a:effectLst/>
                        </a:rPr>
                        <a:t>​</a:t>
                      </a:r>
                      <a:endParaRPr lang="de-DE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200" dirty="0">
                          <a:effectLst/>
                        </a:rPr>
                        <a:t>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200" dirty="0">
                          <a:effectLst/>
                        </a:rPr>
                        <a:t>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200" dirty="0">
                          <a:effectLst/>
                        </a:rPr>
                        <a:t>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200" dirty="0">
                          <a:effectLst/>
                        </a:rPr>
                        <a:t>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200" dirty="0">
                          <a:effectLst/>
                        </a:rPr>
                        <a:t>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8743405"/>
                  </a:ext>
                </a:extLst>
              </a:tr>
              <a:tr h="605118">
                <a:tc>
                  <a:txBody>
                    <a:bodyPr/>
                    <a:lstStyle/>
                    <a:p>
                      <a:pPr algn="ctr" rtl="0" fontAlgn="base"/>
                      <a:r>
                        <a:rPr lang="de-DE" sz="1200" u="none" strike="noStrike" dirty="0">
                          <a:effectLst/>
                        </a:rPr>
                        <a:t>10:00-12:00</a:t>
                      </a:r>
                      <a:r>
                        <a:rPr lang="de-DE" sz="1200" dirty="0">
                          <a:effectLst/>
                        </a:rPr>
                        <a:t>​</a:t>
                      </a:r>
                      <a:endParaRPr lang="de-DE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200" dirty="0">
                          <a:effectLst/>
                        </a:rPr>
                        <a:t>​</a:t>
                      </a:r>
                      <a:r>
                        <a:rPr lang="en-US" sz="1200" dirty="0" err="1">
                          <a:solidFill>
                            <a:srgbClr val="FF0000"/>
                          </a:solidFill>
                          <a:effectLst/>
                        </a:rPr>
                        <a:t>GdM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>
                          <a:solidFill>
                            <a:srgbClr val="FF0000"/>
                          </a:solidFill>
                          <a:effectLst/>
                        </a:rPr>
                        <a:t>Hörsaal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 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200" dirty="0">
                          <a:effectLst/>
                        </a:rPr>
                        <a:t>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200" dirty="0">
                          <a:effectLst/>
                        </a:rPr>
                        <a:t>​</a:t>
                      </a:r>
                      <a:r>
                        <a:rPr lang="en-US" sz="1200" dirty="0">
                          <a:solidFill>
                            <a:srgbClr val="1DD900"/>
                          </a:solidFill>
                          <a:effectLst/>
                        </a:rPr>
                        <a:t>Analysis 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>
                          <a:solidFill>
                            <a:srgbClr val="1DD900"/>
                          </a:solidFill>
                          <a:effectLst/>
                        </a:rPr>
                        <a:t>Hörsaal</a:t>
                      </a:r>
                      <a:r>
                        <a:rPr lang="en-US" sz="1200" dirty="0">
                          <a:solidFill>
                            <a:srgbClr val="1DD900"/>
                          </a:solidFill>
                          <a:effectLst/>
                        </a:rPr>
                        <a:t> 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200" dirty="0">
                          <a:effectLst/>
                        </a:rPr>
                        <a:t>​</a:t>
                      </a:r>
                      <a:r>
                        <a:rPr lang="en-US" sz="1200" dirty="0" err="1">
                          <a:solidFill>
                            <a:srgbClr val="FF0000"/>
                          </a:solidFill>
                          <a:effectLst/>
                        </a:rPr>
                        <a:t>GdM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>
                          <a:solidFill>
                            <a:srgbClr val="FF0000"/>
                          </a:solidFill>
                          <a:effectLst/>
                        </a:rPr>
                        <a:t>Hörsaal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 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200" dirty="0">
                          <a:effectLst/>
                        </a:rPr>
                        <a:t>​</a:t>
                      </a:r>
                      <a:r>
                        <a:rPr lang="en-US" sz="1200" dirty="0">
                          <a:solidFill>
                            <a:srgbClr val="1DD900"/>
                          </a:solidFill>
                          <a:effectLst/>
                        </a:rPr>
                        <a:t>Analysis 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>
                          <a:solidFill>
                            <a:srgbClr val="1DD900"/>
                          </a:solidFill>
                          <a:effectLst/>
                        </a:rPr>
                        <a:t>Hörsaal</a:t>
                      </a:r>
                      <a:r>
                        <a:rPr lang="en-US" sz="1200" dirty="0">
                          <a:solidFill>
                            <a:srgbClr val="1DD900"/>
                          </a:solidFill>
                          <a:effectLst/>
                        </a:rPr>
                        <a:t> 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6056779"/>
                  </a:ext>
                </a:extLst>
              </a:tr>
              <a:tr h="605118">
                <a:tc>
                  <a:txBody>
                    <a:bodyPr/>
                    <a:lstStyle/>
                    <a:p>
                      <a:pPr algn="ctr" rtl="0" fontAlgn="base"/>
                      <a:r>
                        <a:rPr lang="de-DE" sz="1200" u="none" strike="noStrike" dirty="0">
                          <a:effectLst/>
                        </a:rPr>
                        <a:t>12:00-14:00</a:t>
                      </a:r>
                      <a:r>
                        <a:rPr lang="de-DE" sz="1200" dirty="0">
                          <a:effectLst/>
                        </a:rPr>
                        <a:t>​</a:t>
                      </a:r>
                      <a:endParaRPr lang="de-DE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200" dirty="0">
                          <a:effectLst/>
                        </a:rPr>
                        <a:t>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200" dirty="0">
                          <a:effectLst/>
                        </a:rPr>
                        <a:t>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200" dirty="0">
                          <a:effectLst/>
                        </a:rPr>
                        <a:t>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200" dirty="0">
                          <a:effectLst/>
                        </a:rPr>
                        <a:t>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200" dirty="0">
                          <a:effectLst/>
                        </a:rPr>
                        <a:t>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992657"/>
                  </a:ext>
                </a:extLst>
              </a:tr>
              <a:tr h="605118">
                <a:tc>
                  <a:txBody>
                    <a:bodyPr/>
                    <a:lstStyle/>
                    <a:p>
                      <a:pPr algn="ctr" rtl="0" fontAlgn="base"/>
                      <a:r>
                        <a:rPr lang="de-DE" sz="1200" u="none" strike="noStrike" dirty="0">
                          <a:effectLst/>
                        </a:rPr>
                        <a:t>14:00-16:00</a:t>
                      </a:r>
                      <a:r>
                        <a:rPr lang="de-DE" sz="1200" dirty="0">
                          <a:effectLst/>
                        </a:rPr>
                        <a:t>​</a:t>
                      </a:r>
                      <a:endParaRPr lang="de-DE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200" dirty="0">
                          <a:effectLst/>
                        </a:rPr>
                        <a:t>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200" dirty="0">
                          <a:effectLst/>
                        </a:rPr>
                        <a:t>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200" dirty="0">
                          <a:effectLst/>
                        </a:rPr>
                        <a:t>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200" dirty="0">
                          <a:effectLst/>
                        </a:rPr>
                        <a:t>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200" dirty="0">
                          <a:effectLst/>
                        </a:rPr>
                        <a:t>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9144942"/>
                  </a:ext>
                </a:extLst>
              </a:tr>
              <a:tr h="605118">
                <a:tc>
                  <a:txBody>
                    <a:bodyPr/>
                    <a:lstStyle/>
                    <a:p>
                      <a:pPr algn="ctr" rtl="0" fontAlgn="base"/>
                      <a:r>
                        <a:rPr lang="de-DE" sz="1200" u="none" strike="noStrike" dirty="0">
                          <a:effectLst/>
                        </a:rPr>
                        <a:t>16:00-18:00</a:t>
                      </a:r>
                      <a:r>
                        <a:rPr lang="de-DE" sz="1200" dirty="0">
                          <a:effectLst/>
                        </a:rPr>
                        <a:t>​</a:t>
                      </a:r>
                      <a:endParaRPr lang="de-DE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200" dirty="0">
                          <a:effectLst/>
                        </a:rPr>
                        <a:t>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200" dirty="0">
                          <a:effectLst/>
                        </a:rPr>
                        <a:t>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200" dirty="0">
                          <a:effectLst/>
                        </a:rPr>
                        <a:t>​</a:t>
                      </a:r>
                      <a:r>
                        <a:rPr lang="en-US" sz="1200" dirty="0" err="1">
                          <a:solidFill>
                            <a:srgbClr val="1DD900"/>
                          </a:solidFill>
                          <a:effectLst/>
                        </a:rPr>
                        <a:t>Tutorium</a:t>
                      </a:r>
                      <a:r>
                        <a:rPr lang="en-US" sz="1200" dirty="0">
                          <a:solidFill>
                            <a:srgbClr val="1DD900"/>
                          </a:solidFill>
                          <a:effectLst/>
                        </a:rPr>
                        <a:t> 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200" dirty="0">
                          <a:solidFill>
                            <a:srgbClr val="1DD900"/>
                          </a:solidFill>
                          <a:effectLst/>
                        </a:rPr>
                        <a:t>Analysis 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200" dirty="0">
                          <a:effectLst/>
                        </a:rPr>
                        <a:t>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200" dirty="0">
                          <a:effectLst/>
                        </a:rPr>
                        <a:t>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6744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196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5">
            <a:extLst>
              <a:ext uri="{FF2B5EF4-FFF2-40B4-BE49-F238E27FC236}">
                <a16:creationId xmlns:a16="http://schemas.microsoft.com/office/drawing/2014/main" id="{E8FE9AEC-A09E-4B7B-8F70-A98D55287E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975" b="39496"/>
          <a:stretch/>
        </p:blipFill>
        <p:spPr>
          <a:xfrm>
            <a:off x="324915" y="205970"/>
            <a:ext cx="2138219" cy="488795"/>
          </a:xfrm>
          <a:prstGeom prst="rect">
            <a:avLst/>
          </a:prstGeom>
        </p:spPr>
      </p:pic>
      <p:sp>
        <p:nvSpPr>
          <p:cNvPr id="6" name="Textfeld 5">
            <a:hlinkClick r:id="rId3"/>
            <a:extLst>
              <a:ext uri="{FF2B5EF4-FFF2-40B4-BE49-F238E27FC236}">
                <a16:creationId xmlns:a16="http://schemas.microsoft.com/office/drawing/2014/main" id="{FBC46250-0B45-4169-8A2C-394E8428184D}"/>
              </a:ext>
            </a:extLst>
          </p:cNvPr>
          <p:cNvSpPr txBox="1"/>
          <p:nvPr/>
        </p:nvSpPr>
        <p:spPr>
          <a:xfrm>
            <a:off x="387632" y="940534"/>
            <a:ext cx="8575287" cy="32624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har char="•"/>
            </a:pPr>
            <a:endParaRPr lang="de-DE" sz="1200" dirty="0">
              <a:latin typeface="Calibri"/>
              <a:ea typeface="Arial"/>
              <a:cs typeface="Arial"/>
            </a:endParaRPr>
          </a:p>
          <a:p>
            <a:pPr lvl="0">
              <a:buFontTx/>
              <a:buChar char="•"/>
            </a:pPr>
            <a:endParaRPr lang="de-DE" sz="1200" dirty="0">
              <a:cs typeface="Calibri"/>
            </a:endParaRPr>
          </a:p>
          <a:p>
            <a:pPr>
              <a:buFontTx/>
              <a:buChar char="•"/>
            </a:pPr>
            <a:r>
              <a:rPr lang="de-DE" sz="1600" dirty="0">
                <a:cs typeface="Calibri"/>
              </a:rPr>
              <a:t>Allgemeine Verwaltung</a:t>
            </a:r>
            <a:endParaRPr lang="de-DE" sz="1200" dirty="0">
              <a:cs typeface="Calibri"/>
            </a:endParaRPr>
          </a:p>
          <a:p>
            <a:pPr>
              <a:buFontTx/>
              <a:buChar char="•"/>
            </a:pPr>
            <a:endParaRPr lang="de-DE" sz="1600" dirty="0">
              <a:cs typeface="Calibri"/>
            </a:endParaRPr>
          </a:p>
          <a:p>
            <a:pPr>
              <a:buFontTx/>
              <a:buChar char="•"/>
            </a:pPr>
            <a:r>
              <a:rPr lang="de-DE" sz="1600" dirty="0">
                <a:cs typeface="Calibri"/>
              </a:rPr>
              <a:t>Vorlesungsverzeichnis </a:t>
            </a:r>
          </a:p>
          <a:p>
            <a:r>
              <a:rPr lang="de-DE" sz="1600" dirty="0">
                <a:cs typeface="Calibri"/>
              </a:rPr>
              <a:t>	</a:t>
            </a:r>
            <a:r>
              <a:rPr lang="de-DE" sz="1600" dirty="0">
                <a:cs typeface="Calibri"/>
                <a:sym typeface="Wingdings" panose="05000000000000000000" pitchFamily="2" charset="2"/>
              </a:rPr>
              <a:t> dort auch Bekanntgabe aller wichtigen Informationen</a:t>
            </a:r>
          </a:p>
          <a:p>
            <a:r>
              <a:rPr lang="de-DE" sz="1600" dirty="0">
                <a:cs typeface="Calibri"/>
                <a:sym typeface="Wingdings" panose="05000000000000000000" pitchFamily="2" charset="2"/>
              </a:rPr>
              <a:t>	 </a:t>
            </a:r>
            <a:r>
              <a:rPr lang="de-DE" sz="1600" dirty="0" err="1">
                <a:cs typeface="Calibri"/>
                <a:sym typeface="Wingdings" panose="05000000000000000000" pitchFamily="2" charset="2"/>
              </a:rPr>
              <a:t>Moodle</a:t>
            </a:r>
            <a:r>
              <a:rPr lang="de-DE" sz="1600" dirty="0">
                <a:cs typeface="Calibri"/>
                <a:sym typeface="Wingdings" panose="05000000000000000000" pitchFamily="2" charset="2"/>
              </a:rPr>
              <a:t>-Links dort zu finden </a:t>
            </a:r>
            <a:r>
              <a:rPr lang="de-DE" sz="1600" dirty="0">
                <a:solidFill>
                  <a:srgbClr val="FF0000"/>
                </a:solidFill>
                <a:cs typeface="Calibri"/>
                <a:sym typeface="Wingdings" panose="05000000000000000000" pitchFamily="2" charset="2"/>
              </a:rPr>
              <a:t>(rechtzeitig einschreiben!!!)</a:t>
            </a:r>
            <a:endParaRPr lang="de-DE" sz="1600" dirty="0">
              <a:solidFill>
                <a:srgbClr val="FF0000"/>
              </a:solidFill>
              <a:cs typeface="Calibri"/>
            </a:endParaRPr>
          </a:p>
          <a:p>
            <a:pPr>
              <a:buFontTx/>
              <a:buChar char="•"/>
            </a:pPr>
            <a:endParaRPr lang="de-DE" sz="1600" dirty="0">
              <a:cs typeface="Calibri"/>
            </a:endParaRPr>
          </a:p>
          <a:p>
            <a:pPr>
              <a:buFontTx/>
              <a:buChar char="•"/>
            </a:pPr>
            <a:r>
              <a:rPr lang="de-DE" sz="1600" dirty="0">
                <a:cs typeface="Calibri"/>
              </a:rPr>
              <a:t>Stundenplan/Studienplaner</a:t>
            </a:r>
          </a:p>
          <a:p>
            <a:pPr>
              <a:buFontTx/>
              <a:buChar char="•"/>
            </a:pPr>
            <a:endParaRPr lang="de-DE" sz="1600" dirty="0">
              <a:cs typeface="Calibri"/>
            </a:endParaRPr>
          </a:p>
          <a:p>
            <a:pPr>
              <a:buFontTx/>
              <a:buChar char="•"/>
            </a:pPr>
            <a:r>
              <a:rPr lang="de-DE" sz="1600" dirty="0">
                <a:cs typeface="Calibri"/>
              </a:rPr>
              <a:t>Bescheinigungen/ Leistungen</a:t>
            </a:r>
          </a:p>
          <a:p>
            <a:pPr>
              <a:buFontTx/>
              <a:buChar char="•"/>
            </a:pPr>
            <a:endParaRPr lang="de-DE" sz="1600" dirty="0">
              <a:cs typeface="Calibri"/>
            </a:endParaRPr>
          </a:p>
          <a:p>
            <a:pPr>
              <a:buFontTx/>
              <a:buChar char="•"/>
            </a:pPr>
            <a:endParaRPr lang="de-DE" sz="1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2856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82FFE9D-B749-DDF6-920D-79ACC337BF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285750" lvl="0" indent="-285750">
              <a:buFont typeface="Arial"/>
              <a:buChar char="•"/>
            </a:pPr>
            <a:r>
              <a:rPr lang="de-DE" sz="1400" dirty="0">
                <a:latin typeface="Calibri"/>
                <a:ea typeface="Arial"/>
                <a:cs typeface="Arial"/>
              </a:rPr>
              <a:t>Um Zugang zu den Computerräumen zu erhalten, ist die Teilnahme an der Einführung in die Arbeitsrechner verpflichtend​</a:t>
            </a:r>
            <a:endParaRPr lang="de-DE" sz="1400" dirty="0">
              <a:cs typeface="Calibri"/>
            </a:endParaRPr>
          </a:p>
          <a:p>
            <a:endParaRPr lang="de-DE" sz="1400" dirty="0">
              <a:latin typeface="Calibri"/>
              <a:ea typeface="Arial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de-DE" sz="1400" dirty="0">
                <a:ea typeface="+mn-lt"/>
                <a:cs typeface="+mn-lt"/>
              </a:rPr>
              <a:t>Donnerstag, 13.10., und Freitag, 14.10.2020, jeweils 14:00 Uhr bis 16:00 Uhr</a:t>
            </a:r>
            <a:endParaRPr lang="de-DE" sz="1400" dirty="0">
              <a:cs typeface="Calibri"/>
            </a:endParaRPr>
          </a:p>
          <a:p>
            <a:pPr lvl="0"/>
            <a:endParaRPr lang="de-DE" sz="1400" dirty="0">
              <a:latin typeface="Arial"/>
              <a:ea typeface="Arial"/>
              <a:cs typeface="Arial"/>
            </a:endParaRPr>
          </a:p>
          <a:p>
            <a:pPr rtl="0"/>
            <a:endParaRPr lang="de-DE" sz="1400" dirty="0">
              <a:latin typeface="Arial"/>
              <a:ea typeface="Arial"/>
              <a:cs typeface="Arial"/>
            </a:endParaRPr>
          </a:p>
          <a:p>
            <a:pPr marL="285750" lvl="0" indent="-285750" rtl="0">
              <a:buFont typeface="Arial"/>
              <a:buChar char="•"/>
            </a:pPr>
            <a:r>
              <a:rPr lang="de-DE" sz="1400" dirty="0">
                <a:latin typeface="Calibri"/>
                <a:ea typeface="Arial"/>
                <a:cs typeface="Arial"/>
              </a:rPr>
              <a:t>Anmeldung über </a:t>
            </a:r>
            <a:r>
              <a:rPr lang="de-DE" sz="1400" dirty="0" err="1">
                <a:latin typeface="Calibri"/>
                <a:ea typeface="Arial"/>
                <a:cs typeface="Arial"/>
                <a:hlinkClick r:id="rId2"/>
              </a:rPr>
              <a:t>Moodle</a:t>
            </a:r>
            <a:endParaRPr lang="de-DE" sz="1400" dirty="0">
              <a:latin typeface="Calibri"/>
              <a:ea typeface="Arial"/>
              <a:cs typeface="Arial"/>
              <a:hlinkClick r:id="rId2"/>
            </a:endParaRPr>
          </a:p>
          <a:p>
            <a:pPr marL="0" indent="0" rtl="0">
              <a:buNone/>
            </a:pPr>
            <a:r>
              <a:rPr lang="de-DE" sz="1400" dirty="0">
                <a:latin typeface="Arial"/>
                <a:ea typeface="Arial"/>
                <a:cs typeface="Arial"/>
              </a:rPr>
              <a:t>​</a:t>
            </a:r>
          </a:p>
          <a:p>
            <a:endParaRPr lang="de-DE" sz="1400" dirty="0">
              <a:latin typeface="Arial"/>
              <a:ea typeface="Arial"/>
              <a:cs typeface="Arial"/>
            </a:endParaRPr>
          </a:p>
          <a:p>
            <a:pPr marL="285750" lvl="0" indent="-285750" rtl="0">
              <a:buFont typeface="Arial"/>
              <a:buChar char="•"/>
            </a:pPr>
            <a:r>
              <a:rPr lang="de-DE" sz="1400" dirty="0">
                <a:latin typeface="Calibri"/>
                <a:ea typeface="Arial"/>
                <a:cs typeface="Arial"/>
              </a:rPr>
              <a:t>Weitere Infos auf der Homepage von Dr. Peter Feuerstein​</a:t>
            </a:r>
          </a:p>
          <a:p>
            <a:pPr marL="0" indent="0" rtl="0">
              <a:buNone/>
            </a:pPr>
            <a:r>
              <a:rPr lang="de-DE" sz="1400" dirty="0">
                <a:latin typeface="Arial"/>
                <a:ea typeface="Arial"/>
                <a:cs typeface="Arial"/>
              </a:rPr>
              <a:t>​</a:t>
            </a:r>
          </a:p>
          <a:p>
            <a:pPr lvl="3" rtl="0"/>
            <a:r>
              <a:rPr lang="de-DE" sz="1050" dirty="0">
                <a:latin typeface="Calibri"/>
                <a:ea typeface="Arial"/>
                <a:cs typeface="Arial"/>
                <a:sym typeface="Wingdings" panose="05000000000000000000" pitchFamily="2" charset="2"/>
                <a:hlinkClick r:id="rId3"/>
              </a:rPr>
              <a:t> </a:t>
            </a:r>
            <a:r>
              <a:rPr lang="de-DE" sz="1050" dirty="0">
                <a:latin typeface="Calibri"/>
                <a:ea typeface="Arial"/>
                <a:cs typeface="Arial"/>
                <a:hlinkClick r:id="rId3"/>
              </a:rPr>
              <a:t>http://www2.math.uni-wuppertal.de/~fpf/</a:t>
            </a:r>
            <a:r>
              <a:rPr lang="de-DE" sz="1050" dirty="0">
                <a:latin typeface="Calibri"/>
                <a:ea typeface="Arial"/>
                <a:cs typeface="Arial"/>
              </a:rPr>
              <a:t>​</a:t>
            </a:r>
            <a:endParaRPr lang="de-DE" sz="105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44CD556-EDCD-C472-9793-626DDE176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800" b="1" dirty="0">
                <a:latin typeface="Arial"/>
                <a:cs typeface="Arial"/>
              </a:rPr>
              <a:t>Computerräume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56093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82FFE9D-B749-DDF6-920D-79ACC337BF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15900" indent="-213360">
              <a:spcBef>
                <a:spcPts val="448"/>
              </a:spcBef>
              <a:buFont typeface="Arial,Sans-Serif"/>
              <a:buChar char="•"/>
            </a:pPr>
            <a:r>
              <a:rPr lang="de-DE" sz="1400" dirty="0">
                <a:cs typeface="Calibri"/>
              </a:rPr>
              <a:t>Digitale Kurse</a:t>
            </a:r>
            <a:endParaRPr lang="de-DE" sz="1400" dirty="0">
              <a:ea typeface="+mn-lt"/>
              <a:cs typeface="+mn-lt"/>
            </a:endParaRPr>
          </a:p>
          <a:p>
            <a:pPr marL="285750" indent="-285750">
              <a:spcBef>
                <a:spcPts val="448"/>
              </a:spcBef>
              <a:buFont typeface="Arial"/>
              <a:buChar char="•"/>
            </a:pPr>
            <a:endParaRPr lang="de-DE" sz="1400" dirty="0">
              <a:ea typeface="+mn-lt"/>
              <a:cs typeface="+mn-lt"/>
            </a:endParaRPr>
          </a:p>
          <a:p>
            <a:pPr marL="215900" indent="-213360">
              <a:spcBef>
                <a:spcPts val="448"/>
              </a:spcBef>
              <a:buFont typeface="Arial,Sans-Serif"/>
              <a:buChar char="•"/>
            </a:pPr>
            <a:r>
              <a:rPr lang="de-DE" sz="1400" dirty="0">
                <a:cs typeface="Calibri"/>
              </a:rPr>
              <a:t> Skripte</a:t>
            </a:r>
            <a:endParaRPr lang="de-DE" sz="1400" dirty="0">
              <a:ea typeface="+mn-lt"/>
              <a:cs typeface="+mn-lt"/>
            </a:endParaRPr>
          </a:p>
          <a:p>
            <a:pPr marL="285750" indent="-285750">
              <a:spcBef>
                <a:spcPts val="448"/>
              </a:spcBef>
              <a:buFont typeface="Arial"/>
              <a:buChar char="•"/>
            </a:pPr>
            <a:endParaRPr lang="de-DE" sz="1400" dirty="0">
              <a:ea typeface="+mn-lt"/>
              <a:cs typeface="+mn-lt"/>
            </a:endParaRPr>
          </a:p>
          <a:p>
            <a:pPr marL="215900" indent="-213360">
              <a:spcBef>
                <a:spcPts val="448"/>
              </a:spcBef>
              <a:buFont typeface="Arial,Sans-Serif"/>
              <a:buChar char="•"/>
            </a:pPr>
            <a:r>
              <a:rPr lang="de-DE" sz="1400" dirty="0">
                <a:cs typeface="Calibri"/>
              </a:rPr>
              <a:t> Teilweise Abgabe von Materialien</a:t>
            </a:r>
          </a:p>
          <a:p>
            <a:pPr marL="215900" indent="-213360">
              <a:spcBef>
                <a:spcPts val="448"/>
              </a:spcBef>
              <a:buFont typeface="Arial,Sans-Serif"/>
              <a:buChar char="•"/>
            </a:pPr>
            <a:endParaRPr lang="de-DE" sz="1400" dirty="0">
              <a:ea typeface="+mn-lt"/>
              <a:cs typeface="Calibri"/>
            </a:endParaRPr>
          </a:p>
          <a:p>
            <a:pPr marL="215900" indent="-213360">
              <a:spcBef>
                <a:spcPts val="448"/>
              </a:spcBef>
              <a:buFont typeface="Arial,Sans-Serif"/>
              <a:buChar char="•"/>
            </a:pPr>
            <a:r>
              <a:rPr lang="de-DE" sz="1400" dirty="0">
                <a:ea typeface="+mn-lt"/>
                <a:cs typeface="Calibri"/>
              </a:rPr>
              <a:t>Bereitstellung von Informationen</a:t>
            </a:r>
            <a:endParaRPr lang="de-DE" sz="1400" dirty="0">
              <a:ea typeface="+mn-lt"/>
              <a:cs typeface="+mn-lt"/>
            </a:endParaRPr>
          </a:p>
          <a:p>
            <a:pPr>
              <a:spcBef>
                <a:spcPts val="448"/>
              </a:spcBef>
            </a:pPr>
            <a:endParaRPr lang="de-DE" sz="1400" dirty="0">
              <a:ea typeface="+mn-lt"/>
              <a:cs typeface="+mn-lt"/>
            </a:endParaRPr>
          </a:p>
          <a:p>
            <a:pPr algn="ctr">
              <a:spcBef>
                <a:spcPts val="448"/>
              </a:spcBef>
            </a:pPr>
            <a:r>
              <a:rPr lang="de-DE" sz="1400" dirty="0" err="1">
                <a:cs typeface="Calibri"/>
                <a:hlinkClick r:id="rId2"/>
              </a:rPr>
              <a:t>Moodle</a:t>
            </a:r>
            <a:endParaRPr lang="de-DE" sz="1100" b="0" i="0" u="none" strike="noStrike" baseline="0" dirty="0">
              <a:solidFill>
                <a:srgbClr val="000000"/>
              </a:solidFill>
              <a:latin typeface="CMSS12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44CD556-EDCD-C472-9793-626DDE176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800" b="1" dirty="0" err="1">
                <a:latin typeface="Arial"/>
                <a:cs typeface="Arial"/>
              </a:rPr>
              <a:t>Moodle</a:t>
            </a:r>
            <a:endParaRPr lang="de-DE" dirty="0"/>
          </a:p>
        </p:txBody>
      </p:sp>
      <p:pic>
        <p:nvPicPr>
          <p:cNvPr id="4" name="Grafik 6">
            <a:extLst>
              <a:ext uri="{FF2B5EF4-FFF2-40B4-BE49-F238E27FC236}">
                <a16:creationId xmlns:a16="http://schemas.microsoft.com/office/drawing/2014/main" id="{3ABFFB5D-648E-4676-B7F4-1C87317B7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7375" y="891252"/>
            <a:ext cx="2977375" cy="83413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712E80E-51C3-4891-9E72-8805CF54CB1E}"/>
              </a:ext>
            </a:extLst>
          </p:cNvPr>
          <p:cNvSpPr txBox="1"/>
          <p:nvPr/>
        </p:nvSpPr>
        <p:spPr>
          <a:xfrm>
            <a:off x="6191551" y="1637280"/>
            <a:ext cx="2743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800" dirty="0">
                <a:cs typeface="Calibri"/>
              </a:rPr>
              <a:t>http://vhs.of.hessencampus.studiumdigitale.uni-frankfurt.de/moodle2/pluginfile.php/160/course/section/27/moodle_Logo.jpg</a:t>
            </a:r>
            <a:endParaRPr lang="de-DE" sz="800">
              <a:ea typeface="+mn-lt"/>
              <a:cs typeface="+mn-lt"/>
            </a:endParaRPr>
          </a:p>
          <a:p>
            <a:pPr algn="l"/>
            <a:endParaRPr lang="de-DE" sz="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4776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44CD556-EDCD-C472-9793-626DDE176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800" b="1" dirty="0">
                <a:latin typeface="Arial"/>
                <a:cs typeface="Arial"/>
              </a:rPr>
              <a:t>Mathewerkstatt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789000-837D-4DB8-9BCE-C222812620FE}"/>
              </a:ext>
            </a:extLst>
          </p:cNvPr>
          <p:cNvSpPr txBox="1"/>
          <p:nvPr/>
        </p:nvSpPr>
        <p:spPr>
          <a:xfrm>
            <a:off x="422475" y="786173"/>
            <a:ext cx="867564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200" b="1" dirty="0"/>
              <a:t>Die Mathewerkstatt bietet Euch rund um die Uhr Hilfe zu Euren mathematischen Fragen jeglicher Art an.</a:t>
            </a:r>
            <a:endParaRPr lang="de-DE" sz="1200" dirty="0">
              <a:ea typeface="+mn-lt"/>
              <a:cs typeface="+mn-lt"/>
            </a:endParaRPr>
          </a:p>
          <a:p>
            <a:pPr algn="l"/>
            <a:endParaRPr lang="de-DE" sz="1200" dirty="0">
              <a:cs typeface="Calibri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578339A-902F-4DE9-9352-5353D0A6F0C9}"/>
              </a:ext>
            </a:extLst>
          </p:cNvPr>
          <p:cNvSpPr txBox="1"/>
          <p:nvPr/>
        </p:nvSpPr>
        <p:spPr>
          <a:xfrm>
            <a:off x="468351" y="1247838"/>
            <a:ext cx="3612994" cy="32008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200" b="1" dirty="0">
                <a:cs typeface="Calibri"/>
              </a:rPr>
              <a:t>Wo?</a:t>
            </a:r>
            <a:endParaRPr lang="de-DE" sz="1200" b="1" dirty="0">
              <a:ea typeface="+mn-lt"/>
              <a:cs typeface="+mn-lt"/>
            </a:endParaRPr>
          </a:p>
          <a:p>
            <a:r>
              <a:rPr lang="de-DE" sz="1200" dirty="0">
                <a:cs typeface="Calibri"/>
              </a:rPr>
              <a:t>D.13.08 (gegenüber von der Fachschaft)</a:t>
            </a:r>
            <a:endParaRPr lang="de-DE" sz="1200" dirty="0">
              <a:ea typeface="+mn-lt"/>
              <a:cs typeface="+mn-lt"/>
            </a:endParaRPr>
          </a:p>
          <a:p>
            <a:pPr marL="285750" indent="-285750">
              <a:spcBef>
                <a:spcPts val="448"/>
              </a:spcBef>
              <a:buFont typeface="Arial"/>
              <a:buChar char="•"/>
            </a:pPr>
            <a:endParaRPr lang="de-DE" sz="1200" dirty="0">
              <a:ea typeface="+mn-lt"/>
              <a:cs typeface="+mn-lt"/>
            </a:endParaRPr>
          </a:p>
          <a:p>
            <a:pPr marL="285750" indent="-285750">
              <a:spcBef>
                <a:spcPts val="448"/>
              </a:spcBef>
              <a:buFont typeface="Arial"/>
              <a:buChar char="•"/>
            </a:pPr>
            <a:endParaRPr lang="de-DE" sz="1200" dirty="0">
              <a:cs typeface="Calibri"/>
            </a:endParaRPr>
          </a:p>
          <a:p>
            <a:r>
              <a:rPr lang="de-DE" sz="1200" b="1" dirty="0">
                <a:cs typeface="Calibri"/>
              </a:rPr>
              <a:t>Wann?</a:t>
            </a:r>
            <a:endParaRPr lang="de-DE" sz="1200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de-DE" sz="1200" dirty="0">
                <a:cs typeface="Calibri"/>
              </a:rPr>
              <a:t>Die aktuellen Zeiten entnehmt ihr am besten der </a:t>
            </a:r>
            <a:r>
              <a:rPr lang="de-DE" sz="1200" dirty="0">
                <a:cs typeface="Calibri"/>
                <a:hlinkClick r:id="rId2"/>
              </a:rPr>
              <a:t>Homepage</a:t>
            </a:r>
            <a:endParaRPr lang="de-DE" sz="1200" b="1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de-DE" sz="1200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de-DE" sz="1200" dirty="0">
              <a:cs typeface="Calibri"/>
            </a:endParaRPr>
          </a:p>
          <a:p>
            <a:pPr marL="2540"/>
            <a:r>
              <a:rPr lang="de-DE" sz="1200" b="1" dirty="0">
                <a:ea typeface="+mn-lt"/>
                <a:cs typeface="+mn-lt"/>
              </a:rPr>
              <a:t>Was? </a:t>
            </a:r>
            <a:endParaRPr lang="de-DE" sz="1200" dirty="0">
              <a:ea typeface="+mn-lt"/>
              <a:cs typeface="+mn-lt"/>
            </a:endParaRPr>
          </a:p>
          <a:p>
            <a:pPr marL="215900" indent="-213360">
              <a:buFont typeface="Arial,Sans-Serif"/>
              <a:buChar char="•"/>
            </a:pPr>
            <a:r>
              <a:rPr lang="de-DE" sz="1200" dirty="0">
                <a:ea typeface="+mn-lt"/>
                <a:cs typeface="+mn-lt"/>
              </a:rPr>
              <a:t>  zusätzliche Übungsaufgaben</a:t>
            </a:r>
          </a:p>
          <a:p>
            <a:pPr marL="215900" indent="-213360">
              <a:buFont typeface="Arial,Sans-Serif"/>
              <a:buChar char="•"/>
            </a:pPr>
            <a:r>
              <a:rPr lang="de-DE" sz="1200" dirty="0">
                <a:ea typeface="+mn-lt"/>
                <a:cs typeface="+mn-lt"/>
              </a:rPr>
              <a:t>  persönliche Hilfe zu euren  </a:t>
            </a:r>
          </a:p>
          <a:p>
            <a:r>
              <a:rPr lang="de-DE" sz="1200" dirty="0">
                <a:ea typeface="+mn-lt"/>
                <a:cs typeface="+mn-lt"/>
              </a:rPr>
              <a:t> </a:t>
            </a:r>
            <a:r>
              <a:rPr lang="de-DE" sz="1200" dirty="0">
                <a:solidFill>
                  <a:srgbClr val="000000"/>
                </a:solidFill>
                <a:cs typeface="Calibri"/>
              </a:rPr>
              <a:t>      mathematischen Fragen</a:t>
            </a:r>
            <a:endParaRPr lang="de-DE" sz="1200" dirty="0">
              <a:ea typeface="+mn-lt"/>
              <a:cs typeface="+mn-lt"/>
            </a:endParaRPr>
          </a:p>
          <a:p>
            <a:pPr marL="215900" indent="-213360">
              <a:buFont typeface="Arial,Sans-Serif"/>
              <a:buChar char="•"/>
            </a:pPr>
            <a:r>
              <a:rPr lang="de-DE" sz="1200" dirty="0">
                <a:solidFill>
                  <a:srgbClr val="000000"/>
                </a:solidFill>
                <a:cs typeface="Calibri"/>
              </a:rPr>
              <a:t>  betreutes Lernen</a:t>
            </a:r>
            <a:endParaRPr lang="de-DE" sz="1200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de-DE" sz="1200" dirty="0">
              <a:ea typeface="+mn-lt"/>
              <a:cs typeface="+mn-lt"/>
            </a:endParaRPr>
          </a:p>
          <a:p>
            <a:pPr marL="215900" indent="-213360">
              <a:spcBef>
                <a:spcPts val="448"/>
              </a:spcBef>
              <a:buFont typeface="Arial,Sans-Serif"/>
              <a:buChar char="•"/>
            </a:pPr>
            <a:endParaRPr lang="de-DE" sz="1200" dirty="0">
              <a:cs typeface="Calibri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D501E99-4FA2-4D95-82D9-107CA8691A02}"/>
              </a:ext>
            </a:extLst>
          </p:cNvPr>
          <p:cNvSpPr txBox="1"/>
          <p:nvPr/>
        </p:nvSpPr>
        <p:spPr>
          <a:xfrm>
            <a:off x="5653668" y="1247838"/>
            <a:ext cx="2743200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200" b="1" dirty="0">
                <a:cs typeface="Calibri"/>
              </a:rPr>
              <a:t>Für Wen?</a:t>
            </a:r>
            <a:endParaRPr lang="de-DE" sz="1200" dirty="0">
              <a:ea typeface="+mn-lt"/>
              <a:cs typeface="+mn-lt"/>
            </a:endParaRPr>
          </a:p>
          <a:p>
            <a:endParaRPr lang="de-DE" sz="1200" dirty="0">
              <a:cs typeface="Calibri"/>
            </a:endParaRPr>
          </a:p>
          <a:p>
            <a:r>
              <a:rPr lang="de-DE" sz="1200" dirty="0">
                <a:cs typeface="Calibri"/>
              </a:rPr>
              <a:t>Studierende der BUW und  </a:t>
            </a:r>
            <a:endParaRPr lang="de-DE" sz="1200" dirty="0">
              <a:ea typeface="+mn-lt"/>
              <a:cs typeface="+mn-lt"/>
            </a:endParaRPr>
          </a:p>
          <a:p>
            <a:r>
              <a:rPr lang="de-DE" sz="1200" dirty="0">
                <a:cs typeface="Calibri"/>
              </a:rPr>
              <a:t>insbesondere Besucher der </a:t>
            </a:r>
            <a:endParaRPr lang="de-DE" sz="1200" dirty="0">
              <a:ea typeface="+mn-lt"/>
              <a:cs typeface="+mn-lt"/>
            </a:endParaRPr>
          </a:p>
          <a:p>
            <a:r>
              <a:rPr lang="de-DE" sz="1200" dirty="0">
                <a:cs typeface="Calibri"/>
              </a:rPr>
              <a:t>folgenden Vorlesungen:</a:t>
            </a:r>
          </a:p>
          <a:p>
            <a:endParaRPr lang="de-DE" sz="1200" dirty="0">
              <a:ea typeface="+mn-lt"/>
              <a:cs typeface="+mn-lt"/>
            </a:endParaRPr>
          </a:p>
          <a:p>
            <a:pPr marL="215900" indent="-213360">
              <a:buFont typeface="Arial,Sans-Serif"/>
              <a:buChar char="•"/>
            </a:pPr>
            <a:r>
              <a:rPr lang="de-DE" sz="1200" dirty="0">
                <a:cs typeface="Calibri"/>
              </a:rPr>
              <a:t>Mathematik 2(1.a./b.) für Ingenieure  (</a:t>
            </a:r>
            <a:r>
              <a:rPr lang="de-DE" sz="1200" dirty="0" err="1">
                <a:cs typeface="Calibri"/>
              </a:rPr>
              <a:t>Ruppenthal</a:t>
            </a:r>
            <a:r>
              <a:rPr lang="de-DE" sz="1200" dirty="0">
                <a:cs typeface="Calibri"/>
              </a:rPr>
              <a:t>)</a:t>
            </a:r>
            <a:endParaRPr lang="de-DE" sz="1200" dirty="0">
              <a:ea typeface="+mn-lt"/>
              <a:cs typeface="+mn-lt"/>
            </a:endParaRPr>
          </a:p>
          <a:p>
            <a:pPr marL="215900" indent="-213360">
              <a:buFont typeface="Arial,Sans-Serif"/>
              <a:buChar char="•"/>
            </a:pPr>
            <a:r>
              <a:rPr lang="de-DE" sz="1200" dirty="0">
                <a:cs typeface="Calibri"/>
              </a:rPr>
              <a:t>Mathematik A/B (Wyss)</a:t>
            </a:r>
            <a:endParaRPr lang="de-DE" sz="1200" dirty="0">
              <a:ea typeface="+mn-lt"/>
              <a:cs typeface="+mn-lt"/>
            </a:endParaRPr>
          </a:p>
          <a:p>
            <a:pPr marL="215900" indent="-213360">
              <a:buFont typeface="Arial,Sans-Serif"/>
              <a:buChar char="•"/>
            </a:pPr>
            <a:r>
              <a:rPr lang="de-DE" sz="1200" dirty="0">
                <a:cs typeface="Calibri"/>
              </a:rPr>
              <a:t>Analysis 1</a:t>
            </a:r>
            <a:endParaRPr lang="de-DE" sz="1200" dirty="0">
              <a:ea typeface="+mn-lt"/>
              <a:cs typeface="+mn-lt"/>
            </a:endParaRPr>
          </a:p>
          <a:p>
            <a:pPr marL="215900" indent="-213360">
              <a:buFont typeface="Arial,Sans-Serif"/>
              <a:buChar char="•"/>
            </a:pPr>
            <a:r>
              <a:rPr lang="de-DE" sz="1200" dirty="0">
                <a:cs typeface="Calibri"/>
              </a:rPr>
              <a:t>Analysis 2</a:t>
            </a:r>
            <a:endParaRPr lang="de-DE" sz="1200" dirty="0">
              <a:ea typeface="+mn-lt"/>
              <a:cs typeface="+mn-lt"/>
            </a:endParaRPr>
          </a:p>
          <a:p>
            <a:pPr marL="215900" indent="-213360">
              <a:buFont typeface="Arial,Sans-Serif"/>
              <a:buChar char="•"/>
            </a:pPr>
            <a:r>
              <a:rPr lang="de-DE" sz="1200" dirty="0">
                <a:cs typeface="Calibri"/>
              </a:rPr>
              <a:t>Lineare Algebra 1</a:t>
            </a:r>
            <a:endParaRPr lang="de-DE" sz="1200" dirty="0">
              <a:ea typeface="+mn-lt"/>
              <a:cs typeface="+mn-lt"/>
            </a:endParaRPr>
          </a:p>
          <a:p>
            <a:pPr marL="215900" indent="-213360">
              <a:buFont typeface="Arial,Sans-Serif"/>
              <a:buChar char="•"/>
            </a:pPr>
            <a:r>
              <a:rPr lang="de-DE" sz="1200" dirty="0">
                <a:cs typeface="Calibri"/>
              </a:rPr>
              <a:t>Lineare Algebra 2</a:t>
            </a:r>
            <a:endParaRPr lang="de-DE" sz="1200" dirty="0">
              <a:ea typeface="+mn-lt"/>
              <a:cs typeface="+mn-lt"/>
            </a:endParaRPr>
          </a:p>
          <a:p>
            <a:pPr marL="215900" indent="-213360">
              <a:buFont typeface="Arial,Sans-Serif"/>
              <a:buChar char="•"/>
            </a:pPr>
            <a:r>
              <a:rPr lang="de-DE" sz="1200" dirty="0">
                <a:cs typeface="Calibri"/>
              </a:rPr>
              <a:t>Grundlagen der Mathematik</a:t>
            </a:r>
          </a:p>
          <a:p>
            <a:pPr algn="ctr"/>
            <a:endParaRPr lang="de-DE" sz="1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3194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82FFE9D-B749-DDF6-920D-79ACC337BF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Fachschaft Mathematik und Informatik</a:t>
            </a:r>
          </a:p>
          <a:p>
            <a:r>
              <a:rPr lang="de-DE" dirty="0"/>
              <a:t>Unialltag</a:t>
            </a:r>
          </a:p>
          <a:p>
            <a:r>
              <a:rPr lang="de-DE" dirty="0"/>
              <a:t>Aufbau des Studiums</a:t>
            </a:r>
          </a:p>
          <a:p>
            <a:r>
              <a:rPr lang="de-DE" dirty="0"/>
              <a:t>Prüfungsordnung</a:t>
            </a:r>
          </a:p>
          <a:p>
            <a:pPr lvl="1"/>
            <a:r>
              <a:rPr lang="de-DE" dirty="0"/>
              <a:t>Beispiele</a:t>
            </a:r>
          </a:p>
          <a:p>
            <a:r>
              <a:rPr lang="de-DE" dirty="0"/>
              <a:t>Studienverlauf &amp; Beispielstundenplan</a:t>
            </a:r>
          </a:p>
          <a:p>
            <a:r>
              <a:rPr lang="de-DE" dirty="0"/>
              <a:t>Extras</a:t>
            </a:r>
          </a:p>
          <a:p>
            <a:r>
              <a:rPr lang="de-DE" dirty="0" err="1"/>
              <a:t>Unisport</a:t>
            </a:r>
            <a:endParaRPr lang="de-DE" dirty="0"/>
          </a:p>
          <a:p>
            <a:r>
              <a:rPr lang="de-DE" dirty="0"/>
              <a:t>Fragen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44CD556-EDCD-C472-9793-626DDE176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</a:t>
            </a:r>
          </a:p>
        </p:txBody>
      </p:sp>
    </p:spTree>
    <p:extLst>
      <p:ext uri="{BB962C8B-B14F-4D97-AF65-F5344CB8AC3E}">
        <p14:creationId xmlns:p14="http://schemas.microsoft.com/office/powerpoint/2010/main" val="3419071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44CD556-EDCD-C472-9793-626DDE176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800" b="1" dirty="0">
                <a:latin typeface="Arial"/>
                <a:cs typeface="Arial"/>
              </a:rPr>
              <a:t>Weitere Veranstaltungen in der </a:t>
            </a:r>
            <a:r>
              <a:rPr lang="de-DE" sz="1800" b="1" u="sng" dirty="0">
                <a:latin typeface="Arial"/>
                <a:cs typeface="Arial"/>
              </a:rPr>
              <a:t>O-Woche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23257C6-FADC-4753-8905-13E6A99AC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607" y="758620"/>
            <a:ext cx="6162786" cy="362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8264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44CD556-EDCD-C472-9793-626DDE176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Sportprogramm</a:t>
            </a:r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40F5E67-3D0E-485A-9D72-11A5E7E3CDB7}"/>
              </a:ext>
            </a:extLst>
          </p:cNvPr>
          <p:cNvSpPr/>
          <p:nvPr/>
        </p:nvSpPr>
        <p:spPr bwMode="auto">
          <a:xfrm>
            <a:off x="422475" y="767593"/>
            <a:ext cx="86600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ts val="0"/>
              </a:spcBef>
              <a:defRPr/>
            </a:pPr>
            <a:r>
              <a:rPr lang="de-DE" sz="1400" dirty="0">
                <a:solidFill>
                  <a:prstClr val="black"/>
                </a:solidFill>
                <a:latin typeface="Arial"/>
              </a:rPr>
              <a:t>Abwechslungsreiches und umfangreiches </a:t>
            </a:r>
            <a:r>
              <a:rPr lang="de-DE" sz="1400" b="1" dirty="0">
                <a:solidFill>
                  <a:prstClr val="black"/>
                </a:solidFill>
                <a:latin typeface="Arial"/>
              </a:rPr>
              <a:t>Sportprogramm vor Ort </a:t>
            </a:r>
            <a:r>
              <a:rPr lang="de-DE" sz="1400" dirty="0">
                <a:solidFill>
                  <a:prstClr val="black"/>
                </a:solidFill>
                <a:latin typeface="Arial"/>
              </a:rPr>
              <a:t>(</a:t>
            </a:r>
            <a:r>
              <a:rPr lang="de-DE" sz="1400" dirty="0" err="1">
                <a:solidFill>
                  <a:prstClr val="black"/>
                </a:solidFill>
                <a:latin typeface="Arial"/>
              </a:rPr>
              <a:t>Unihalle</a:t>
            </a:r>
            <a:r>
              <a:rPr lang="de-DE" sz="1400" dirty="0">
                <a:solidFill>
                  <a:prstClr val="black"/>
                </a:solidFill>
                <a:latin typeface="Arial"/>
              </a:rPr>
              <a:t>, </a:t>
            </a:r>
            <a:r>
              <a:rPr lang="de-DE" sz="1400" dirty="0" err="1">
                <a:solidFill>
                  <a:prstClr val="black"/>
                </a:solidFill>
                <a:latin typeface="Arial"/>
              </a:rPr>
              <a:t>CampusGym</a:t>
            </a:r>
            <a:r>
              <a:rPr lang="de-DE" sz="1400" dirty="0">
                <a:solidFill>
                  <a:prstClr val="black"/>
                </a:solidFill>
                <a:latin typeface="Arial"/>
              </a:rPr>
              <a:t>, K.12.30)</a:t>
            </a:r>
            <a:endParaRPr sz="1600" dirty="0"/>
          </a:p>
        </p:txBody>
      </p:sp>
      <p:sp>
        <p:nvSpPr>
          <p:cNvPr id="9" name="Inhaltsplatzhalter 1">
            <a:extLst>
              <a:ext uri="{FF2B5EF4-FFF2-40B4-BE49-F238E27FC236}">
                <a16:creationId xmlns:a16="http://schemas.microsoft.com/office/drawing/2014/main" id="{65DC356D-519E-456B-A823-C3672262B1FA}"/>
              </a:ext>
            </a:extLst>
          </p:cNvPr>
          <p:cNvSpPr txBox="1">
            <a:spLocks/>
          </p:cNvSpPr>
          <p:nvPr/>
        </p:nvSpPr>
        <p:spPr bwMode="auto">
          <a:xfrm>
            <a:off x="6219874" y="1373136"/>
            <a:ext cx="2801608" cy="262767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br>
              <a:rPr lang="de-DE" sz="1050" dirty="0"/>
            </a:br>
            <a:r>
              <a:rPr lang="de-DE" sz="1050" dirty="0"/>
              <a:t> </a:t>
            </a:r>
          </a:p>
          <a:p>
            <a:pPr>
              <a:spcBef>
                <a:spcPts val="0"/>
              </a:spcBef>
              <a:defRPr/>
            </a:pPr>
            <a:r>
              <a:rPr lang="de-DE" sz="1050" dirty="0"/>
              <a:t>Fitness &amp; Gesundheit (Jumping Fitness, Yoga, etc.)  </a:t>
            </a:r>
          </a:p>
          <a:p>
            <a:pPr marL="5715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de-DE" sz="1050" dirty="0"/>
          </a:p>
          <a:p>
            <a:pPr>
              <a:spcBef>
                <a:spcPts val="0"/>
              </a:spcBef>
              <a:defRPr/>
            </a:pPr>
            <a:r>
              <a:rPr lang="de-DE" sz="1050" dirty="0"/>
              <a:t>Individualsport (</a:t>
            </a:r>
            <a:r>
              <a:rPr lang="de-DE" sz="1050" dirty="0" err="1"/>
              <a:t>Tricking</a:t>
            </a:r>
            <a:r>
              <a:rPr lang="de-DE" sz="1050" dirty="0"/>
              <a:t>, Fechten, etc.) </a:t>
            </a:r>
          </a:p>
          <a:p>
            <a:pPr marL="5715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de-DE" sz="1050" dirty="0"/>
          </a:p>
          <a:p>
            <a:pPr>
              <a:spcBef>
                <a:spcPts val="0"/>
              </a:spcBef>
              <a:defRPr/>
            </a:pPr>
            <a:r>
              <a:rPr lang="de-DE" sz="1050" dirty="0"/>
              <a:t>Sportspiele (Fußball, Basketball, Volleyball, etc.) </a:t>
            </a:r>
          </a:p>
          <a:p>
            <a:pPr marL="5715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de-DE" sz="1050" dirty="0"/>
          </a:p>
          <a:p>
            <a:pPr>
              <a:spcBef>
                <a:spcPts val="0"/>
              </a:spcBef>
              <a:defRPr/>
            </a:pPr>
            <a:r>
              <a:rPr lang="de-DE" sz="1050" dirty="0"/>
              <a:t>Tanz (Ballett, Gesellschaftstanz, etc.)</a:t>
            </a:r>
          </a:p>
          <a:p>
            <a:pPr marL="5715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de-DE" sz="1050" dirty="0"/>
          </a:p>
          <a:p>
            <a:pPr>
              <a:spcBef>
                <a:spcPts val="0"/>
              </a:spcBef>
              <a:defRPr/>
            </a:pPr>
            <a:r>
              <a:rPr lang="de-DE" sz="1050" dirty="0"/>
              <a:t>Kampfsport (Judo, Kickboxen, etc.)  </a:t>
            </a:r>
          </a:p>
          <a:p>
            <a:pPr marL="5715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de-DE" sz="1050" dirty="0"/>
          </a:p>
          <a:p>
            <a:pPr>
              <a:spcBef>
                <a:spcPts val="0"/>
              </a:spcBef>
              <a:defRPr/>
            </a:pPr>
            <a:r>
              <a:rPr lang="de-DE" sz="1050" dirty="0"/>
              <a:t>Outdoor (Nordic Walking, etc.) </a:t>
            </a:r>
            <a:br>
              <a:rPr lang="de-DE" sz="1050" dirty="0"/>
            </a:br>
            <a:endParaRPr lang="de-DE" sz="105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de-DE" sz="105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EE9C982-787D-4A9E-93F5-F0B230F9C6BA}"/>
              </a:ext>
            </a:extLst>
          </p:cNvPr>
          <p:cNvSpPr txBox="1"/>
          <p:nvPr/>
        </p:nvSpPr>
        <p:spPr bwMode="auto">
          <a:xfrm>
            <a:off x="6237645" y="1142695"/>
            <a:ext cx="23257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b="1" dirty="0">
                <a:latin typeface="Arial"/>
                <a:cs typeface="Arial"/>
              </a:rPr>
              <a:t>Über 60 Sportarten:</a:t>
            </a:r>
            <a:endParaRPr lang="de-DE" sz="1200" dirty="0">
              <a:latin typeface="Arial"/>
              <a:cs typeface="Arial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D3E4EFC-7EEE-4E12-9CB2-A6B2A4731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22475" y="1142695"/>
            <a:ext cx="5493467" cy="323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8009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44CD556-EDCD-C472-9793-626DDE176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Profil B ohne Mathe - Pflichtfächer</a:t>
            </a:r>
          </a:p>
        </p:txBody>
      </p:sp>
      <p:pic>
        <p:nvPicPr>
          <p:cNvPr id="6" name="Inhaltsplatzhalter 4">
            <a:extLst>
              <a:ext uri="{FF2B5EF4-FFF2-40B4-BE49-F238E27FC236}">
                <a16:creationId xmlns:a16="http://schemas.microsoft.com/office/drawing/2014/main" id="{9408D957-34EC-4FCB-A0F1-BCBCEAD71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-36946"/>
            <a:ext cx="9144000" cy="3457433"/>
          </a:xfrm>
          <a:prstGeom prst="rect">
            <a:avLst/>
          </a:prstGeom>
        </p:spPr>
      </p:pic>
      <p:sp>
        <p:nvSpPr>
          <p:cNvPr id="8" name="Inhaltsplatzhalter 1">
            <a:extLst>
              <a:ext uri="{FF2B5EF4-FFF2-40B4-BE49-F238E27FC236}">
                <a16:creationId xmlns:a16="http://schemas.microsoft.com/office/drawing/2014/main" id="{E69C1686-D863-41D2-B461-69024C547595}"/>
              </a:ext>
            </a:extLst>
          </p:cNvPr>
          <p:cNvSpPr txBox="1">
            <a:spLocks/>
          </p:cNvSpPr>
          <p:nvPr/>
        </p:nvSpPr>
        <p:spPr bwMode="auto">
          <a:xfrm>
            <a:off x="539552" y="3794520"/>
            <a:ext cx="8229600" cy="5668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1400" dirty="0"/>
              <a:t>Übersicht </a:t>
            </a:r>
            <a:r>
              <a:rPr lang="de-DE" sz="1400" b="1" dirty="0"/>
              <a:t>Sportprogramm für das </a:t>
            </a:r>
            <a:r>
              <a:rPr lang="de-DE" sz="1400" b="1" dirty="0" err="1"/>
              <a:t>WiSe</a:t>
            </a:r>
            <a:r>
              <a:rPr lang="de-DE" sz="1400" b="1" dirty="0"/>
              <a:t> 2023/2024</a:t>
            </a:r>
            <a:r>
              <a:rPr lang="de-DE" sz="1400" dirty="0"/>
              <a:t> online einsehbar </a:t>
            </a:r>
          </a:p>
          <a:p>
            <a:pPr>
              <a:defRPr/>
            </a:pPr>
            <a:r>
              <a:rPr lang="de-DE" sz="1400" dirty="0"/>
              <a:t>Buchungsstart: Freitag, 21.10.2022</a:t>
            </a:r>
            <a:r>
              <a:rPr lang="de-DE" sz="1400" b="1" dirty="0"/>
              <a:t> um 14:00 Uhr </a:t>
            </a:r>
            <a:endParaRPr lang="de-DE" sz="1400" b="1" dirty="0">
              <a:solidFill>
                <a:srgbClr val="FF0000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1311516-2BE6-40DF-B115-1B21412D037B}"/>
              </a:ext>
            </a:extLst>
          </p:cNvPr>
          <p:cNvSpPr txBox="1"/>
          <p:nvPr/>
        </p:nvSpPr>
        <p:spPr>
          <a:xfrm>
            <a:off x="3457015" y="3424450"/>
            <a:ext cx="22299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latin typeface="Arial"/>
                <a:cs typeface="Arial"/>
              </a:rPr>
              <a:t>16.10.23 – 20.10.23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042093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44CD556-EDCD-C472-9793-626DDE176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Fitnesszentrum </a:t>
            </a:r>
            <a:r>
              <a:rPr lang="de-DE" b="1" dirty="0" err="1"/>
              <a:t>BergWerk</a:t>
            </a:r>
            <a:r>
              <a:rPr lang="de-DE" b="1" dirty="0"/>
              <a:t> 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2FB4F77-51CD-42A1-90E3-24063362F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442738" y="700268"/>
            <a:ext cx="6258524" cy="368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8326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44CD556-EDCD-C472-9793-626DDE176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Fitnesszentrum </a:t>
            </a:r>
            <a:r>
              <a:rPr lang="de-DE" b="1" dirty="0" err="1"/>
              <a:t>BergWerk</a:t>
            </a:r>
            <a:r>
              <a:rPr lang="de-DE" b="1" dirty="0"/>
              <a:t> </a:t>
            </a:r>
            <a:endParaRPr lang="de-DE" dirty="0"/>
          </a:p>
        </p:txBody>
      </p:sp>
      <p:sp>
        <p:nvSpPr>
          <p:cNvPr id="4" name="Inhaltsplatzhalter 1">
            <a:extLst>
              <a:ext uri="{FF2B5EF4-FFF2-40B4-BE49-F238E27FC236}">
                <a16:creationId xmlns:a16="http://schemas.microsoft.com/office/drawing/2014/main" id="{69682E03-9EEF-473A-ABA0-9B7312DB4FB1}"/>
              </a:ext>
            </a:extLst>
          </p:cNvPr>
          <p:cNvSpPr txBox="1">
            <a:spLocks/>
          </p:cNvSpPr>
          <p:nvPr/>
        </p:nvSpPr>
        <p:spPr bwMode="auto">
          <a:xfrm>
            <a:off x="3709659" y="735546"/>
            <a:ext cx="5295388" cy="2751725"/>
          </a:xfrm>
          <a:prstGeom prst="rect">
            <a:avLst/>
          </a:prstGeom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rmAutofit fontScale="95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de-DE" sz="1200" b="1" dirty="0"/>
              <a:t>Familiäre Wohlfühlatmosphäre zentral </a:t>
            </a:r>
            <a:r>
              <a:rPr lang="de-DE" sz="1200" dirty="0"/>
              <a:t>auf dem Campus </a:t>
            </a:r>
            <a:r>
              <a:rPr lang="de-DE" sz="1200" dirty="0" err="1"/>
              <a:t>Grifflenberg</a:t>
            </a:r>
            <a:r>
              <a:rPr lang="de-DE" sz="1200" dirty="0"/>
              <a:t> (Gebäude I, Ebene 12, Raum 07)</a:t>
            </a:r>
          </a:p>
          <a:p>
            <a:pPr>
              <a:lnSpc>
                <a:spcPct val="150000"/>
              </a:lnSpc>
              <a:defRPr/>
            </a:pPr>
            <a:r>
              <a:rPr lang="de-DE" sz="1200" b="1" dirty="0"/>
              <a:t>Fitnesstraining </a:t>
            </a:r>
            <a:r>
              <a:rPr lang="de-DE" sz="1200" dirty="0"/>
              <a:t>mit modernsten Geräten</a:t>
            </a:r>
          </a:p>
          <a:p>
            <a:pPr>
              <a:lnSpc>
                <a:spcPct val="150000"/>
              </a:lnSpc>
              <a:defRPr/>
            </a:pPr>
            <a:r>
              <a:rPr lang="de-DE" sz="1200" b="1" dirty="0"/>
              <a:t>Professionelle, individuelle</a:t>
            </a:r>
            <a:r>
              <a:rPr lang="de-DE" sz="1200" dirty="0"/>
              <a:t> Betreuung durch </a:t>
            </a:r>
            <a:r>
              <a:rPr lang="de-DE" sz="1200" b="1" dirty="0"/>
              <a:t>qualifizierte</a:t>
            </a:r>
            <a:r>
              <a:rPr lang="de-DE" sz="1200" dirty="0"/>
              <a:t> Coaches</a:t>
            </a:r>
          </a:p>
          <a:p>
            <a:pPr>
              <a:lnSpc>
                <a:spcPct val="150000"/>
              </a:lnSpc>
              <a:defRPr/>
            </a:pPr>
            <a:r>
              <a:rPr lang="de-DE" sz="1200" b="1" dirty="0"/>
              <a:t>Kosten</a:t>
            </a:r>
            <a:r>
              <a:rPr lang="de-DE" sz="1200" dirty="0"/>
              <a:t>: ab 15 € monatlich</a:t>
            </a:r>
          </a:p>
          <a:p>
            <a:pPr>
              <a:lnSpc>
                <a:spcPct val="150000"/>
              </a:lnSpc>
              <a:defRPr/>
            </a:pPr>
            <a:r>
              <a:rPr lang="de-DE" sz="1200" b="1" dirty="0"/>
              <a:t>Keine</a:t>
            </a:r>
            <a:r>
              <a:rPr lang="de-DE" sz="1200" dirty="0"/>
              <a:t> automatische Vertragsverlängerung, </a:t>
            </a:r>
            <a:r>
              <a:rPr lang="de-DE" sz="1200" b="1" dirty="0"/>
              <a:t>keine </a:t>
            </a:r>
            <a:r>
              <a:rPr lang="de-DE" sz="1200" dirty="0"/>
              <a:t>Anmeldegebühren</a:t>
            </a:r>
          </a:p>
          <a:p>
            <a:pPr>
              <a:lnSpc>
                <a:spcPct val="150000"/>
              </a:lnSpc>
              <a:defRPr/>
            </a:pPr>
            <a:r>
              <a:rPr lang="de-DE" sz="1200" b="1" dirty="0"/>
              <a:t>Trainingspause </a:t>
            </a:r>
            <a:r>
              <a:rPr lang="de-DE" sz="1200" dirty="0"/>
              <a:t>möglich</a:t>
            </a:r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2B6B9564-5B1B-4EE3-B50C-0DD305F3FA42}"/>
              </a:ext>
            </a:extLst>
          </p:cNvPr>
          <p:cNvSpPr>
            <a:spLocks noGrp="1"/>
          </p:cNvSpPr>
          <p:nvPr/>
        </p:nvSpPr>
        <p:spPr bwMode="auto">
          <a:xfrm>
            <a:off x="333601" y="3857032"/>
            <a:ext cx="9101312" cy="550922"/>
          </a:xfrm>
        </p:spPr>
        <p:txBody>
          <a:bodyPr vertOverflow="overflow" horzOverflow="clip" vert="horz" wrap="square" lIns="91440" tIns="45720" rIns="91440" bIns="45720" numCol="1" spcCol="0" rtlCol="0" fromWordArt="0" anchor="ctr" anchorCtr="0" forceAA="0" compatLnSpc="0">
            <a:normAutofit fontScale="92500" lnSpcReduction="20000"/>
          </a:bodyPr>
          <a:lstStyle>
            <a:lvl1pPr algn="ctr" defTabSz="914400"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de-DE" sz="2000" b="1" dirty="0">
                <a:latin typeface="Arial"/>
                <a:cs typeface="Arial"/>
              </a:rPr>
              <a:t>Event-Schnupperwoche:</a:t>
            </a:r>
            <a:endParaRPr sz="2000" b="1" dirty="0">
              <a:latin typeface="Arial"/>
              <a:cs typeface="Arial"/>
            </a:endParaRPr>
          </a:p>
          <a:p>
            <a:pPr>
              <a:defRPr/>
            </a:pPr>
            <a:r>
              <a:rPr lang="de-DE" sz="2000" b="1" dirty="0">
                <a:latin typeface="Arial"/>
                <a:cs typeface="Arial"/>
              </a:rPr>
              <a:t>24.10.22 – 28.10.22</a:t>
            </a:r>
            <a:endParaRPr sz="2000" b="1" dirty="0">
              <a:latin typeface="Arial"/>
              <a:cs typeface="Arial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CF88558-C2E4-440C-B648-5B9F4D4E9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33601" y="735546"/>
            <a:ext cx="3128400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17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44CD556-EDCD-C472-9793-626DDE176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dirty="0"/>
              <a:t>Werde Übungsleiter*in beim </a:t>
            </a:r>
            <a:r>
              <a:rPr lang="de-DE" b="1" dirty="0" err="1"/>
              <a:t>UniSport</a:t>
            </a:r>
            <a:r>
              <a:rPr lang="de-DE" b="1" dirty="0"/>
              <a:t> </a:t>
            </a:r>
            <a:endParaRPr lang="de-DE" dirty="0"/>
          </a:p>
        </p:txBody>
      </p:sp>
      <p:pic>
        <p:nvPicPr>
          <p:cNvPr id="6" name="Inhaltsplatzhalter 4">
            <a:extLst>
              <a:ext uri="{FF2B5EF4-FFF2-40B4-BE49-F238E27FC236}">
                <a16:creationId xmlns:a16="http://schemas.microsoft.com/office/drawing/2014/main" id="{DF20EB78-C476-4F6E-B5BC-8E424684F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87624" y="752925"/>
            <a:ext cx="2824213" cy="282421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9E0E8FE-6CE7-40CA-B6BF-3CFE8DF59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860032" y="752924"/>
            <a:ext cx="2829274" cy="2824213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A5A434EF-6134-468E-8F3B-AADAB3AA9BFD}"/>
              </a:ext>
            </a:extLst>
          </p:cNvPr>
          <p:cNvSpPr txBox="1"/>
          <p:nvPr/>
        </p:nvSpPr>
        <p:spPr bwMode="auto">
          <a:xfrm>
            <a:off x="1588894" y="3744244"/>
            <a:ext cx="5966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b="1" dirty="0"/>
              <a:t>Interesse?</a:t>
            </a:r>
            <a:r>
              <a:rPr lang="de-DE" dirty="0"/>
              <a:t> Melde dich dazu bei uns formlos per Mail an: </a:t>
            </a:r>
          </a:p>
          <a:p>
            <a:pPr>
              <a:defRPr/>
            </a:pPr>
            <a:r>
              <a:rPr lang="de-DE" b="1" dirty="0"/>
              <a:t>unisport@uni-wuppertal.de</a:t>
            </a:r>
          </a:p>
        </p:txBody>
      </p:sp>
    </p:spTree>
    <p:extLst>
      <p:ext uri="{BB962C8B-B14F-4D97-AF65-F5344CB8AC3E}">
        <p14:creationId xmlns:p14="http://schemas.microsoft.com/office/powerpoint/2010/main" val="26407014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44CD556-EDCD-C472-9793-626DDE176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Student Health Center</a:t>
            </a:r>
            <a:endParaRPr lang="de-DE" dirty="0"/>
          </a:p>
        </p:txBody>
      </p:sp>
      <p:pic>
        <p:nvPicPr>
          <p:cNvPr id="6" name="Inhaltsplatzhalter 4">
            <a:extLst>
              <a:ext uri="{FF2B5EF4-FFF2-40B4-BE49-F238E27FC236}">
                <a16:creationId xmlns:a16="http://schemas.microsoft.com/office/drawing/2014/main" id="{D183D957-41F6-4A4E-A284-475A14A2D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700268"/>
            <a:ext cx="7745506" cy="455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966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44CD556-EDCD-C472-9793-626DDE176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Noch Fragen? Meldet Euch! (</a:t>
            </a:r>
            <a:r>
              <a:rPr lang="de-DE" b="1" dirty="0" err="1"/>
              <a:t>Unisport</a:t>
            </a:r>
            <a:r>
              <a:rPr lang="de-DE" b="1" dirty="0"/>
              <a:t>)</a:t>
            </a:r>
            <a:endParaRPr lang="de-DE" dirty="0"/>
          </a:p>
        </p:txBody>
      </p:sp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CFA63F43-822F-4323-BBD2-D0A3F497E965}"/>
              </a:ext>
            </a:extLst>
          </p:cNvPr>
          <p:cNvSpPr txBox="1">
            <a:spLocks/>
          </p:cNvSpPr>
          <p:nvPr/>
        </p:nvSpPr>
        <p:spPr bwMode="auto">
          <a:xfrm>
            <a:off x="939933" y="956133"/>
            <a:ext cx="6644208" cy="3231233"/>
          </a:xfrm>
          <a:prstGeom prst="rect">
            <a:avLst/>
          </a:prstGeom>
          <a:ln>
            <a:solidFill>
              <a:srgbClr val="7FAD18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endParaRPr lang="de-DE" sz="1400" dirty="0"/>
          </a:p>
          <a:p>
            <a:pPr>
              <a:defRPr/>
            </a:pPr>
            <a:r>
              <a:rPr lang="de-DE" sz="1400" dirty="0"/>
              <a:t>Büro des </a:t>
            </a:r>
            <a:r>
              <a:rPr lang="de-DE" sz="1400" dirty="0" err="1"/>
              <a:t>UniSports</a:t>
            </a:r>
            <a:r>
              <a:rPr lang="de-DE" sz="1400" dirty="0"/>
              <a:t>: Gebäude H, Ebene 10, Raum 13 </a:t>
            </a:r>
            <a:br>
              <a:rPr lang="de-DE" sz="1400" dirty="0"/>
            </a:br>
            <a:endParaRPr lang="de-DE" sz="1400" dirty="0"/>
          </a:p>
          <a:p>
            <a:pPr>
              <a:defRPr/>
            </a:pPr>
            <a:r>
              <a:rPr lang="de-DE" sz="1400" dirty="0"/>
              <a:t>Telefon: 0202 439 3229 </a:t>
            </a:r>
            <a:br>
              <a:rPr lang="de-DE" sz="1400" dirty="0"/>
            </a:br>
            <a:endParaRPr lang="de-DE" sz="1400" dirty="0"/>
          </a:p>
          <a:p>
            <a:pPr>
              <a:defRPr/>
            </a:pPr>
            <a:r>
              <a:rPr lang="de-DE" sz="1400" dirty="0"/>
              <a:t>E-Mail: </a:t>
            </a:r>
            <a:r>
              <a:rPr lang="de-DE" sz="1400" u="sng" dirty="0">
                <a:hlinkClick r:id="rId2" tooltip="mailto:hochschulsport@uni-wuppertal.de"/>
              </a:rPr>
              <a:t>unisport@uni-wuppertal.de</a:t>
            </a:r>
            <a:br>
              <a:rPr lang="de-DE" sz="1400" dirty="0"/>
            </a:br>
            <a:endParaRPr lang="de-DE" sz="1400" dirty="0"/>
          </a:p>
          <a:p>
            <a:pPr>
              <a:defRPr/>
            </a:pPr>
            <a:r>
              <a:rPr lang="de-DE" sz="1400" dirty="0"/>
              <a:t>Homepage: </a:t>
            </a:r>
            <a:r>
              <a:rPr lang="de-DE" sz="1400" u="sng" dirty="0">
                <a:hlinkClick r:id="rId3" tooltip="http://www.hochschulsport.uni-wuppertal.de/"/>
              </a:rPr>
              <a:t>www.unisport.uni-wuppertal.de</a:t>
            </a:r>
            <a:r>
              <a:rPr lang="de-DE" sz="1400" dirty="0"/>
              <a:t> </a:t>
            </a:r>
            <a:br>
              <a:rPr lang="de-DE" sz="1400" dirty="0"/>
            </a:br>
            <a:endParaRPr lang="de-DE" sz="1400" dirty="0"/>
          </a:p>
          <a:p>
            <a:pPr>
              <a:defRPr/>
            </a:pPr>
            <a:r>
              <a:rPr lang="de-DE" sz="1400" dirty="0"/>
              <a:t>Facebook: </a:t>
            </a:r>
            <a:r>
              <a:rPr lang="de-DE" sz="1400" u="sng" dirty="0">
                <a:hlinkClick r:id="rId4" tooltip="http://www.facebook.com/UniSport.Wuppertal/"/>
              </a:rPr>
              <a:t>www.facebook.com/UniSport.Wuppertal/</a:t>
            </a:r>
            <a:r>
              <a:rPr lang="de-DE" sz="1400" dirty="0"/>
              <a:t> </a:t>
            </a:r>
            <a:br>
              <a:rPr lang="de-DE" sz="1400" dirty="0"/>
            </a:br>
            <a:endParaRPr lang="de-DE" sz="1400" dirty="0"/>
          </a:p>
          <a:p>
            <a:pPr>
              <a:defRPr/>
            </a:pPr>
            <a:r>
              <a:rPr lang="de-DE" sz="1400" dirty="0"/>
              <a:t>Instagram: </a:t>
            </a:r>
            <a:r>
              <a:rPr lang="de-DE" sz="1400" u="sng" dirty="0">
                <a:hlinkClick r:id="rId5" tooltip="https://www.instagram.com/unisport.wtal/?hl=de"/>
              </a:rPr>
              <a:t>/</a:t>
            </a:r>
            <a:r>
              <a:rPr lang="de-DE" sz="1400" u="sng" dirty="0" err="1">
                <a:hlinkClick r:id="rId5" tooltip="https://www.instagram.com/unisport.wtal/?hl=de"/>
              </a:rPr>
              <a:t>unisport.wtal</a:t>
            </a:r>
            <a:r>
              <a:rPr lang="de-DE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997748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44CD556-EDCD-C472-9793-626DDE176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800" dirty="0">
                <a:latin typeface="Arial"/>
                <a:cs typeface="Arial"/>
              </a:rPr>
              <a:t>Hilfreiche Links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1A2994F-ABE3-48C1-A7D6-FA83D37C8FEB}"/>
              </a:ext>
            </a:extLst>
          </p:cNvPr>
          <p:cNvSpPr txBox="1"/>
          <p:nvPr/>
        </p:nvSpPr>
        <p:spPr>
          <a:xfrm>
            <a:off x="331694" y="1017478"/>
            <a:ext cx="8527949" cy="31085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de-DE" sz="1200" dirty="0">
              <a:latin typeface="Calibri"/>
              <a:ea typeface="Arial"/>
              <a:cs typeface="Arial"/>
            </a:endParaRPr>
          </a:p>
          <a:p>
            <a:pPr marL="342265" indent="-338455">
              <a:spcBef>
                <a:spcPts val="448"/>
              </a:spcBef>
              <a:buFont typeface="Arial,Sans-Serif"/>
              <a:buChar char="•"/>
            </a:pPr>
            <a:r>
              <a:rPr lang="de-DE" sz="1200" b="1" dirty="0">
                <a:cs typeface="Calibri"/>
                <a:hlinkClick r:id="rId2"/>
              </a:rPr>
              <a:t>Webmail Uni Wuppertal</a:t>
            </a:r>
            <a:endParaRPr lang="de-DE" sz="1200" b="1" dirty="0">
              <a:ea typeface="+mn-lt"/>
              <a:cs typeface="+mn-lt"/>
            </a:endParaRPr>
          </a:p>
          <a:p>
            <a:pPr marL="342265" indent="-338455">
              <a:spcBef>
                <a:spcPts val="448"/>
              </a:spcBef>
              <a:buFont typeface="Arial,Sans-Serif"/>
              <a:buChar char="•"/>
            </a:pPr>
            <a:endParaRPr lang="de-DE" sz="1200" b="1" dirty="0">
              <a:cs typeface="Calibri"/>
            </a:endParaRPr>
          </a:p>
          <a:p>
            <a:pPr marL="342265" indent="-338455">
              <a:spcBef>
                <a:spcPts val="448"/>
              </a:spcBef>
              <a:buFont typeface="Arial,Sans-Serif"/>
              <a:buChar char="•"/>
            </a:pPr>
            <a:r>
              <a:rPr lang="de-DE" sz="1200" b="1" dirty="0">
                <a:cs typeface="Calibri"/>
                <a:hlinkClick r:id="rId3"/>
              </a:rPr>
              <a:t>Bibliothek Uni Wuppertal</a:t>
            </a:r>
            <a:endParaRPr lang="de-DE" sz="1200" b="1" dirty="0">
              <a:ea typeface="+mn-lt"/>
              <a:cs typeface="+mn-lt"/>
            </a:endParaRPr>
          </a:p>
          <a:p>
            <a:pPr marL="285750" indent="-285750">
              <a:spcBef>
                <a:spcPts val="448"/>
              </a:spcBef>
              <a:buFont typeface="Arial"/>
              <a:buChar char="•"/>
            </a:pPr>
            <a:endParaRPr lang="de-DE" sz="1200" u="sng" dirty="0">
              <a:solidFill>
                <a:srgbClr val="0000FF"/>
              </a:solidFill>
              <a:ea typeface="+mn-lt"/>
              <a:cs typeface="+mn-lt"/>
            </a:endParaRPr>
          </a:p>
          <a:p>
            <a:pPr marL="342265" indent="-338455">
              <a:spcBef>
                <a:spcPts val="448"/>
              </a:spcBef>
              <a:buFont typeface="Arial,Sans-Serif"/>
              <a:buChar char="•"/>
            </a:pPr>
            <a:r>
              <a:rPr lang="de-DE" sz="1200" b="1" dirty="0">
                <a:cs typeface="Calibri"/>
                <a:hlinkClick r:id="rId4"/>
              </a:rPr>
              <a:t>Z</a:t>
            </a:r>
            <a:r>
              <a:rPr lang="de-DE" sz="1200" b="1" dirty="0">
                <a:solidFill>
                  <a:srgbClr val="000000"/>
                </a:solidFill>
                <a:cs typeface="Calibri"/>
                <a:hlinkClick r:id="rId4"/>
              </a:rPr>
              <a:t>entrales Prüfungsamt (ZPA</a:t>
            </a:r>
            <a:r>
              <a:rPr lang="de-DE" sz="1200" b="1" dirty="0">
                <a:cs typeface="Calibri"/>
                <a:hlinkClick r:id="rId4"/>
              </a:rPr>
              <a:t>)</a:t>
            </a:r>
            <a:endParaRPr lang="de-DE" sz="1200" b="1" dirty="0">
              <a:cs typeface="Calibri"/>
            </a:endParaRPr>
          </a:p>
          <a:p>
            <a:pPr marL="342265" indent="-338455">
              <a:spcBef>
                <a:spcPts val="448"/>
              </a:spcBef>
              <a:buFont typeface="Arial,Sans-Serif"/>
              <a:buChar char="•"/>
            </a:pPr>
            <a:endParaRPr lang="de-DE" sz="1200" b="1" dirty="0">
              <a:ea typeface="+mn-lt"/>
              <a:cs typeface="+mn-lt"/>
            </a:endParaRPr>
          </a:p>
          <a:p>
            <a:pPr marL="342265" indent="-338455">
              <a:spcBef>
                <a:spcPts val="448"/>
              </a:spcBef>
              <a:buFont typeface="Arial,Sans-Serif"/>
              <a:buChar char="•"/>
            </a:pPr>
            <a:r>
              <a:rPr lang="de-DE" sz="1200" b="1" dirty="0">
                <a:cs typeface="Calibri"/>
                <a:hlinkClick r:id="rId5"/>
              </a:rPr>
              <a:t>Gabriele Göke</a:t>
            </a:r>
            <a:r>
              <a:rPr lang="de-DE" sz="1200" b="1" dirty="0">
                <a:cs typeface="Calibri"/>
              </a:rPr>
              <a:t> </a:t>
            </a:r>
            <a:r>
              <a:rPr lang="de-DE" sz="1200" dirty="0">
                <a:cs typeface="Calibri"/>
              </a:rPr>
              <a:t>(zuständige Sachbearbeiterin des </a:t>
            </a:r>
            <a:r>
              <a:rPr lang="de-DE" sz="1200" dirty="0" err="1">
                <a:cs typeface="Calibri"/>
              </a:rPr>
              <a:t>des</a:t>
            </a:r>
            <a:r>
              <a:rPr lang="de-DE" sz="1200" dirty="0">
                <a:cs typeface="Calibri"/>
              </a:rPr>
              <a:t> ZPA, u. A.  für </a:t>
            </a:r>
            <a:r>
              <a:rPr lang="de-DE" sz="1200" dirty="0" err="1">
                <a:cs typeface="Calibri"/>
              </a:rPr>
              <a:t>Gym</a:t>
            </a:r>
            <a:r>
              <a:rPr lang="de-DE" sz="1200" dirty="0">
                <a:cs typeface="Calibri"/>
              </a:rPr>
              <a:t>/Ge)</a:t>
            </a:r>
            <a:endParaRPr lang="de-DE" sz="1200" dirty="0">
              <a:ea typeface="+mn-lt"/>
              <a:cs typeface="+mn-lt"/>
            </a:endParaRPr>
          </a:p>
          <a:p>
            <a:pPr marL="342265" indent="-338455">
              <a:spcBef>
                <a:spcPts val="448"/>
              </a:spcBef>
              <a:buFont typeface="Arial,Sans-Serif"/>
              <a:buChar char="•"/>
            </a:pPr>
            <a:endParaRPr lang="de-DE" sz="1200" dirty="0">
              <a:cs typeface="Calibri"/>
            </a:endParaRPr>
          </a:p>
          <a:p>
            <a:pPr marL="342265" indent="-338455">
              <a:spcBef>
                <a:spcPts val="448"/>
              </a:spcBef>
              <a:buFont typeface="Arial,Sans-Serif"/>
              <a:buChar char="•"/>
            </a:pPr>
            <a:r>
              <a:rPr lang="de-DE" sz="1200" b="1" dirty="0">
                <a:cs typeface="Calibri"/>
                <a:hlinkClick r:id="rId6"/>
              </a:rPr>
              <a:t>Sciebo</a:t>
            </a:r>
            <a:endParaRPr lang="de-DE" sz="1200" b="1" dirty="0">
              <a:ea typeface="+mn-lt"/>
              <a:cs typeface="+mn-lt"/>
            </a:endParaRPr>
          </a:p>
          <a:p>
            <a:pPr marL="342265" indent="-338455">
              <a:spcBef>
                <a:spcPts val="448"/>
              </a:spcBef>
              <a:buFont typeface="Arial,Sans-Serif"/>
              <a:buChar char="•"/>
            </a:pPr>
            <a:endParaRPr lang="de-DE" sz="1200" b="1" dirty="0">
              <a:cs typeface="Calibri"/>
            </a:endParaRPr>
          </a:p>
          <a:p>
            <a:pPr marL="342265" indent="-338455">
              <a:spcBef>
                <a:spcPts val="448"/>
              </a:spcBef>
              <a:buFont typeface="Arial,Sans-Serif"/>
              <a:buChar char="•"/>
            </a:pPr>
            <a:r>
              <a:rPr lang="de-DE" sz="1200" b="1" dirty="0">
                <a:cs typeface="Calibri"/>
                <a:hlinkClick r:id="rId7"/>
              </a:rPr>
              <a:t>VPN-Außenzugang zum Universitätsnetz</a:t>
            </a:r>
            <a:endParaRPr lang="de-DE" sz="1200" dirty="0">
              <a:ea typeface="+mn-lt"/>
              <a:cs typeface="+mn-lt"/>
            </a:endParaRPr>
          </a:p>
          <a:p>
            <a:pPr marL="342265" indent="-338455">
              <a:spcBef>
                <a:spcPts val="448"/>
              </a:spcBef>
              <a:buFont typeface="Arial,Sans-Serif"/>
              <a:buChar char="•"/>
            </a:pPr>
            <a:endParaRPr lang="de-DE" sz="12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59195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44CD556-EDCD-C472-9793-626DDE176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Noch Fragen?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B5E72CA-FA1D-4B4E-8F9E-62F98AB4B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961" y="700267"/>
            <a:ext cx="6474077" cy="365063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93585A5-C421-4954-B563-10F04DE4EDA0}"/>
              </a:ext>
            </a:extLst>
          </p:cNvPr>
          <p:cNvSpPr txBox="1"/>
          <p:nvPr/>
        </p:nvSpPr>
        <p:spPr>
          <a:xfrm>
            <a:off x="3540930" y="4350899"/>
            <a:ext cx="2062139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300" dirty="0"/>
              <a:t>https://www.zdf.de/assets/fragen-und-antworten-mainzelmaennchen-100~768x432?cb=1476400334179</a:t>
            </a:r>
            <a:endParaRPr lang="de-DE" sz="300" dirty="0">
              <a:ea typeface="+mn-lt"/>
              <a:cs typeface="+mn-lt"/>
            </a:endParaRPr>
          </a:p>
          <a:p>
            <a:pPr algn="l"/>
            <a:endParaRPr lang="de-DE" sz="3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7619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F2AEAB-EEA0-1F7D-C04A-2939A24BF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Fachschaft Mathematik und Informatik</a:t>
            </a:r>
          </a:p>
        </p:txBody>
      </p:sp>
    </p:spTree>
    <p:extLst>
      <p:ext uri="{BB962C8B-B14F-4D97-AF65-F5344CB8AC3E}">
        <p14:creationId xmlns:p14="http://schemas.microsoft.com/office/powerpoint/2010/main" val="28771407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10" descr="Fotolia_57735455_© WavebreakMediaMicro - Fotolia.com.jpg">
            <a:extLst>
              <a:ext uri="{FF2B5EF4-FFF2-40B4-BE49-F238E27FC236}">
                <a16:creationId xmlns:a16="http://schemas.microsoft.com/office/drawing/2014/main" id="{F05CB357-1A2E-4F40-8431-4F8CD52794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762" y="-380578"/>
            <a:ext cx="9144000" cy="6799067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76B35E2-26CA-496E-AFF6-0199F77E35B7}"/>
              </a:ext>
            </a:extLst>
          </p:cNvPr>
          <p:cNvSpPr txBox="1"/>
          <p:nvPr/>
        </p:nvSpPr>
        <p:spPr>
          <a:xfrm>
            <a:off x="612774" y="756334"/>
            <a:ext cx="5178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Viel Erfolg im Studium!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31A87196-A883-4FCE-8D2E-D0B01C927FF5}"/>
              </a:ext>
            </a:extLst>
          </p:cNvPr>
          <p:cNvSpPr/>
          <p:nvPr/>
        </p:nvSpPr>
        <p:spPr>
          <a:xfrm>
            <a:off x="323528" y="4533496"/>
            <a:ext cx="7308000" cy="44093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95250" dist="50800" dir="8700000" algn="tl" rotWithShape="0">
              <a:prstClr val="black">
                <a:alpha val="34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prstClr val="white"/>
              </a:solidFill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3BB3E6F1-EA51-4424-9BC2-3C4D1BD735EF}"/>
              </a:ext>
            </a:extLst>
          </p:cNvPr>
          <p:cNvGrpSpPr/>
          <p:nvPr/>
        </p:nvGrpSpPr>
        <p:grpSpPr>
          <a:xfrm>
            <a:off x="7740352" y="4535661"/>
            <a:ext cx="1403648" cy="438769"/>
            <a:chOff x="7416316" y="4434371"/>
            <a:chExt cx="1727684" cy="540060"/>
          </a:xfrm>
          <a:solidFill>
            <a:srgbClr val="0076AF"/>
          </a:solidFill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64B348CC-CD67-4B1E-A819-5BDB6B7A48F1}"/>
                </a:ext>
              </a:extLst>
            </p:cNvPr>
            <p:cNvSpPr/>
            <p:nvPr userDrawn="1"/>
          </p:nvSpPr>
          <p:spPr>
            <a:xfrm>
              <a:off x="7416316" y="4434371"/>
              <a:ext cx="1727684" cy="540060"/>
            </a:xfrm>
            <a:prstGeom prst="rect">
              <a:avLst/>
            </a:prstGeom>
            <a:grpFill/>
            <a:ln>
              <a:noFill/>
            </a:ln>
            <a:effectLst>
              <a:outerShdw blurRad="136525" dist="63500" dir="2400000" algn="tl" rotWithShape="0">
                <a:srgbClr val="000000">
                  <a:alpha val="42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13" name="Bild 12" descr="BUW_Logo-weiss.png">
              <a:extLst>
                <a:ext uri="{FF2B5EF4-FFF2-40B4-BE49-F238E27FC236}">
                  <a16:creationId xmlns:a16="http://schemas.microsoft.com/office/drawing/2014/main" id="{A8A0E8C4-F40A-48AB-8D31-1D5DC5256A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34018" y="4500113"/>
              <a:ext cx="1146086" cy="417590"/>
            </a:xfrm>
            <a:prstGeom prst="rect">
              <a:avLst/>
            </a:prstGeom>
            <a:grpFill/>
          </p:spPr>
        </p:pic>
      </p:grpSp>
      <p:sp>
        <p:nvSpPr>
          <p:cNvPr id="14" name="Textfeld 13">
            <a:extLst>
              <a:ext uri="{FF2B5EF4-FFF2-40B4-BE49-F238E27FC236}">
                <a16:creationId xmlns:a16="http://schemas.microsoft.com/office/drawing/2014/main" id="{317CA733-D590-410E-8B8D-BB426EB69208}"/>
              </a:ext>
            </a:extLst>
          </p:cNvPr>
          <p:cNvSpPr txBox="1"/>
          <p:nvPr/>
        </p:nvSpPr>
        <p:spPr>
          <a:xfrm>
            <a:off x="422016" y="4563985"/>
            <a:ext cx="54718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Kombinatorischer Bachelor </a:t>
            </a:r>
            <a:r>
              <a:rPr lang="de-DE" sz="1100" dirty="0" err="1"/>
              <a:t>of</a:t>
            </a:r>
            <a:r>
              <a:rPr lang="de-DE" sz="1100" dirty="0"/>
              <a:t> Arts -  Fach Mathematik</a:t>
            </a:r>
          </a:p>
          <a:p>
            <a:r>
              <a:rPr lang="de-DE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Fachschaft für Mathematik &amp; Informatik | Stand: PO2021</a:t>
            </a:r>
          </a:p>
        </p:txBody>
      </p:sp>
    </p:spTree>
    <p:extLst>
      <p:ext uri="{BB962C8B-B14F-4D97-AF65-F5344CB8AC3E}">
        <p14:creationId xmlns:p14="http://schemas.microsoft.com/office/powerpoint/2010/main" val="35909537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A7C2FC-B727-4998-AA25-6C3A7FD7E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Ende</a:t>
            </a:r>
          </a:p>
        </p:txBody>
      </p:sp>
    </p:spTree>
    <p:extLst>
      <p:ext uri="{BB962C8B-B14F-4D97-AF65-F5344CB8AC3E}">
        <p14:creationId xmlns:p14="http://schemas.microsoft.com/office/powerpoint/2010/main" val="3125710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82FFE9D-B749-DDF6-920D-79ACC337BF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>
                <a:hlinkClick r:id="rId2"/>
              </a:rPr>
              <a:t>Homepage</a:t>
            </a:r>
            <a:endParaRPr lang="de-DE" dirty="0"/>
          </a:p>
          <a:p>
            <a:r>
              <a:rPr lang="de-DE" dirty="0">
                <a:hlinkClick r:id="rId3"/>
              </a:rPr>
              <a:t>Email</a:t>
            </a:r>
            <a:endParaRPr lang="de-DE" dirty="0"/>
          </a:p>
          <a:p>
            <a:r>
              <a:rPr lang="de-DE" dirty="0"/>
              <a:t>Raum: D.13.05</a:t>
            </a:r>
          </a:p>
          <a:p>
            <a:r>
              <a:rPr lang="de-DE" dirty="0">
                <a:hlinkClick r:id="rId4"/>
              </a:rPr>
              <a:t>Facebook</a:t>
            </a:r>
            <a:r>
              <a:rPr lang="de-DE" dirty="0"/>
              <a:t>: Fachschaft Mathe und Info Uni Wuppertal</a:t>
            </a:r>
          </a:p>
          <a:p>
            <a:r>
              <a:rPr lang="de-DE" dirty="0">
                <a:hlinkClick r:id="rId5"/>
              </a:rPr>
              <a:t>Instagram</a:t>
            </a:r>
            <a:r>
              <a:rPr lang="de-DE" dirty="0"/>
              <a:t>: </a:t>
            </a:r>
            <a:r>
              <a:rPr lang="de-DE" dirty="0" err="1"/>
              <a:t>Fsmatheinfobuw</a:t>
            </a:r>
            <a:endParaRPr lang="de-DE" dirty="0"/>
          </a:p>
          <a:p>
            <a:r>
              <a:rPr lang="de-DE" dirty="0" err="1">
                <a:hlinkClick r:id="rId6"/>
              </a:rPr>
              <a:t>Moodle</a:t>
            </a:r>
            <a:r>
              <a:rPr lang="de-DE" dirty="0">
                <a:hlinkClick r:id="rId6"/>
              </a:rPr>
              <a:t>-Kurs</a:t>
            </a:r>
            <a:endParaRPr lang="de-DE" dirty="0"/>
          </a:p>
          <a:p>
            <a:r>
              <a:rPr lang="de-DE" dirty="0" err="1">
                <a:hlinkClick r:id="rId7"/>
              </a:rPr>
              <a:t>Discord</a:t>
            </a:r>
            <a:endParaRPr lang="de-DE" dirty="0"/>
          </a:p>
          <a:p>
            <a:pPr marL="1371600" lvl="3" indent="0">
              <a:buNone/>
            </a:pPr>
            <a:endParaRPr lang="de-DE" b="1" dirty="0"/>
          </a:p>
          <a:p>
            <a:pPr marL="1371600" lvl="3" indent="0">
              <a:buNone/>
            </a:pPr>
            <a:endParaRPr lang="de-DE" b="1" dirty="0"/>
          </a:p>
          <a:p>
            <a:pPr marL="1371600" lvl="3" indent="0">
              <a:buNone/>
            </a:pPr>
            <a:r>
              <a:rPr lang="de-DE" b="1" dirty="0"/>
              <a:t>!! Die Fachschaft ist als Ansprechpartner immer zu erreichen!!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44CD556-EDCD-C472-9793-626DDE176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Fachschaft für Mathematik &amp; Informatik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24046AD-EA23-4F4F-965C-356367461E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1621" y="2549719"/>
            <a:ext cx="1802732" cy="181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715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82FFE9D-B749-DDF6-920D-79ACC337BF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spcBef>
                <a:spcPts val="448"/>
              </a:spcBef>
              <a:buNone/>
            </a:pPr>
            <a:r>
              <a:rPr lang="de-DE" sz="1800" b="1" u="sng" dirty="0"/>
              <a:t>Einzelkämpfer sind aufgeschmissen! Zum Lernen solltet ihr Euch zusammenschließen</a:t>
            </a:r>
            <a:r>
              <a:rPr lang="de-DE" sz="1800" b="1" u="sng" dirty="0">
                <a:solidFill>
                  <a:srgbClr val="000000"/>
                </a:solidFill>
              </a:rPr>
              <a:t>.</a:t>
            </a:r>
          </a:p>
          <a:p>
            <a:pPr marL="0" indent="0" algn="ctr">
              <a:spcBef>
                <a:spcPts val="448"/>
              </a:spcBef>
              <a:buNone/>
            </a:pPr>
            <a:endParaRPr lang="de-DE" sz="1800" b="1" u="sng" dirty="0">
              <a:solidFill>
                <a:srgbClr val="000000"/>
              </a:solidFill>
              <a:ea typeface="+mn-lt"/>
              <a:cs typeface="+mn-lt"/>
            </a:endParaRPr>
          </a:p>
          <a:p>
            <a:pPr marL="340995" indent="-213360">
              <a:spcBef>
                <a:spcPts val="448"/>
              </a:spcBef>
              <a:buFont typeface="Arial,Sans-Serif"/>
              <a:buChar char="•"/>
            </a:pPr>
            <a:r>
              <a:rPr lang="de-DE" sz="1600" b="1" dirty="0"/>
              <a:t>Akademische Viertelstunde:</a:t>
            </a:r>
            <a:endParaRPr lang="de-DE" sz="1600" dirty="0">
              <a:ea typeface="+mn-lt"/>
              <a:cs typeface="+mn-lt"/>
            </a:endParaRPr>
          </a:p>
          <a:p>
            <a:pPr marL="529590" lvl="1" indent="-285750">
              <a:spcBef>
                <a:spcPts val="448"/>
              </a:spcBef>
              <a:buFont typeface="Symbol" panose="05050102010706020507" pitchFamily="18" charset="2"/>
              <a:buChar char="-"/>
            </a:pPr>
            <a:r>
              <a:rPr lang="de-DE" dirty="0"/>
              <a:t> </a:t>
            </a:r>
            <a:r>
              <a:rPr lang="de-DE" sz="1400" dirty="0"/>
              <a:t>c</a:t>
            </a:r>
            <a:r>
              <a:rPr lang="de-DE" sz="1400" dirty="0">
                <a:solidFill>
                  <a:srgbClr val="000000"/>
                </a:solidFill>
              </a:rPr>
              <a:t>.t.: cum tempore (viertel nach)</a:t>
            </a:r>
          </a:p>
          <a:p>
            <a:pPr marL="243840" lvl="1" indent="0">
              <a:spcBef>
                <a:spcPts val="448"/>
              </a:spcBef>
              <a:buNone/>
            </a:pPr>
            <a:r>
              <a:rPr lang="de-DE" sz="1400" dirty="0">
                <a:latin typeface="Wingdings"/>
                <a:sym typeface="Wingdings"/>
              </a:rPr>
              <a:t>		</a:t>
            </a:r>
            <a:r>
              <a:rPr lang="de-DE" sz="1400" dirty="0"/>
              <a:t> Vorlesungszeit 10-12h bedeutet: Beginn 10:15h, Ende 11:45h</a:t>
            </a:r>
            <a:endParaRPr lang="de-DE" sz="1400" dirty="0">
              <a:ea typeface="+mn-lt"/>
              <a:cs typeface="+mn-lt"/>
            </a:endParaRPr>
          </a:p>
          <a:p>
            <a:pPr marL="529590" lvl="1" indent="-285750">
              <a:spcBef>
                <a:spcPts val="448"/>
              </a:spcBef>
              <a:buFont typeface="Symbol" panose="05050102010706020507" pitchFamily="18" charset="2"/>
              <a:buChar char="-"/>
            </a:pPr>
            <a:r>
              <a:rPr lang="de-DE" sz="1400" dirty="0">
                <a:ea typeface="+mn-lt"/>
                <a:cs typeface="+mn-lt"/>
              </a:rPr>
              <a:t> s.t.: sine tempore (pünktlich)</a:t>
            </a:r>
          </a:p>
          <a:p>
            <a:pPr marL="114300" indent="0">
              <a:spcBef>
                <a:spcPts val="448"/>
              </a:spcBef>
              <a:buNone/>
            </a:pPr>
            <a:r>
              <a:rPr lang="de-DE" dirty="0"/>
              <a:t>   </a:t>
            </a:r>
            <a:endParaRPr lang="de-DE" dirty="0">
              <a:ea typeface="+mn-lt"/>
              <a:cs typeface="+mn-lt"/>
            </a:endParaRPr>
          </a:p>
          <a:p>
            <a:pPr marL="340995" indent="-213360">
              <a:spcBef>
                <a:spcPts val="448"/>
              </a:spcBef>
              <a:buFont typeface="Arial,Sans-Serif"/>
              <a:buChar char="•"/>
            </a:pPr>
            <a:r>
              <a:rPr lang="de-DE" dirty="0"/>
              <a:t> </a:t>
            </a:r>
            <a:r>
              <a:rPr lang="de-DE" sz="1600" dirty="0"/>
              <a:t>Anwesenheit in </a:t>
            </a:r>
            <a:r>
              <a:rPr lang="de-DE" sz="1600" b="1" dirty="0"/>
              <a:t>Vorlesungen</a:t>
            </a:r>
            <a:r>
              <a:rPr lang="de-DE" sz="1600" dirty="0"/>
              <a:t> ist keine Pflicht, aber sehr zu empfehlen</a:t>
            </a:r>
            <a:endParaRPr lang="de-DE" sz="1600" dirty="0">
              <a:ea typeface="+mn-lt"/>
              <a:cs typeface="+mn-lt"/>
            </a:endParaRPr>
          </a:p>
          <a:p>
            <a:pPr marL="340995" indent="-213360">
              <a:spcBef>
                <a:spcPts val="448"/>
              </a:spcBef>
              <a:buFont typeface="Arial,Sans-Serif"/>
              <a:buChar char="•"/>
            </a:pPr>
            <a:r>
              <a:rPr lang="de-DE" sz="1600" dirty="0">
                <a:ea typeface="+mn-lt"/>
                <a:cs typeface="+mn-lt"/>
              </a:rPr>
              <a:t> Anwesenheit in den </a:t>
            </a:r>
            <a:r>
              <a:rPr lang="de-DE" sz="1600" b="1" dirty="0">
                <a:ea typeface="+mn-lt"/>
                <a:cs typeface="+mn-lt"/>
              </a:rPr>
              <a:t>Tutorien</a:t>
            </a:r>
            <a:r>
              <a:rPr lang="de-DE" sz="1600" dirty="0">
                <a:ea typeface="+mn-lt"/>
                <a:cs typeface="+mn-lt"/>
              </a:rPr>
              <a:t> ist zu empfehlen</a:t>
            </a:r>
          </a:p>
          <a:p>
            <a:pPr marL="340995" indent="-213360">
              <a:spcBef>
                <a:spcPts val="448"/>
              </a:spcBef>
              <a:buFont typeface="Arial,Sans-Serif"/>
              <a:buChar char="•"/>
            </a:pPr>
            <a:r>
              <a:rPr lang="de-DE" sz="1600" dirty="0"/>
              <a:t> Anwesenheit in den </a:t>
            </a:r>
            <a:r>
              <a:rPr lang="de-DE" sz="1600" b="1" dirty="0"/>
              <a:t>Übungen </a:t>
            </a:r>
            <a:r>
              <a:rPr lang="de-DE" sz="1600" dirty="0"/>
              <a:t>ist zu empfehlen</a:t>
            </a:r>
            <a:endParaRPr lang="de-DE" sz="1600" dirty="0">
              <a:ea typeface="+mn-lt"/>
              <a:cs typeface="+mn-lt"/>
            </a:endParaRPr>
          </a:p>
          <a:p>
            <a:pPr marL="340995" indent="-213360">
              <a:spcBef>
                <a:spcPts val="448"/>
              </a:spcBef>
              <a:buFont typeface="Arial,Sans-Serif"/>
              <a:buChar char="•"/>
            </a:pPr>
            <a:r>
              <a:rPr lang="de-DE" sz="1600" dirty="0"/>
              <a:t> Am Ende des Semesters </a:t>
            </a:r>
            <a:r>
              <a:rPr lang="de-DE" sz="1600" dirty="0">
                <a:solidFill>
                  <a:srgbClr val="000000"/>
                </a:solidFill>
              </a:rPr>
              <a:t>folgt </a:t>
            </a:r>
            <a:r>
              <a:rPr lang="de-DE" sz="1600" dirty="0"/>
              <a:t>(</a:t>
            </a:r>
            <a:r>
              <a:rPr lang="de-DE" sz="1600" dirty="0">
                <a:solidFill>
                  <a:srgbClr val="000000"/>
                </a:solidFill>
              </a:rPr>
              <a:t>meist) eine </a:t>
            </a:r>
            <a:r>
              <a:rPr lang="de-DE" sz="1600" b="1" dirty="0">
                <a:solidFill>
                  <a:srgbClr val="000000"/>
                </a:solidFill>
              </a:rPr>
              <a:t>Klausur</a:t>
            </a:r>
            <a:r>
              <a:rPr lang="de-DE" sz="1600" dirty="0">
                <a:solidFill>
                  <a:srgbClr val="000000"/>
                </a:solidFill>
              </a:rPr>
              <a:t>.</a:t>
            </a:r>
            <a:endParaRPr lang="de-DE" sz="1600" dirty="0">
              <a:ea typeface="+mn-lt"/>
              <a:cs typeface="+mn-lt"/>
            </a:endParaRPr>
          </a:p>
          <a:p>
            <a:pPr marL="0" indent="0">
              <a:spcBef>
                <a:spcPts val="448"/>
              </a:spcBef>
              <a:buNone/>
            </a:pPr>
            <a:r>
              <a:rPr lang="de-DE" sz="1600" dirty="0">
                <a:solidFill>
                  <a:srgbClr val="000000"/>
                </a:solidFill>
                <a:latin typeface="Wingdings"/>
                <a:sym typeface="Wingdings"/>
              </a:rPr>
              <a:t>   </a:t>
            </a:r>
            <a:r>
              <a:rPr lang="de-DE" sz="1600" dirty="0">
                <a:solidFill>
                  <a:srgbClr val="000000"/>
                </a:solidFill>
              </a:rPr>
              <a:t>   Bonuspunkte</a:t>
            </a:r>
            <a:r>
              <a:rPr lang="de-DE" sz="1600" dirty="0"/>
              <a:t>/Zulassung können/müssen u</a:t>
            </a:r>
            <a:r>
              <a:rPr lang="de-DE" sz="1600" dirty="0">
                <a:solidFill>
                  <a:srgbClr val="000000"/>
                </a:solidFill>
              </a:rPr>
              <a:t>.</a:t>
            </a:r>
            <a:r>
              <a:rPr lang="de-DE" sz="1600" dirty="0"/>
              <a:t> U</a:t>
            </a:r>
            <a:r>
              <a:rPr lang="de-DE" sz="1600" dirty="0">
                <a:solidFill>
                  <a:srgbClr val="000000"/>
                </a:solidFill>
              </a:rPr>
              <a:t>.</a:t>
            </a:r>
            <a:r>
              <a:rPr lang="de-DE" sz="1600" dirty="0"/>
              <a:t> durch         	Übungszettel</a:t>
            </a:r>
            <a:r>
              <a:rPr lang="de-DE" sz="1600" dirty="0">
                <a:solidFill>
                  <a:srgbClr val="000000"/>
                </a:solidFill>
              </a:rPr>
              <a:t>/</a:t>
            </a:r>
            <a:r>
              <a:rPr lang="de-DE" sz="1600" dirty="0"/>
              <a:t>Tests erworben werden</a:t>
            </a:r>
            <a:endParaRPr lang="de-DE" sz="1600" dirty="0">
              <a:ea typeface="+mn-lt"/>
              <a:cs typeface="+mn-lt"/>
            </a:endParaRPr>
          </a:p>
          <a:p>
            <a:pPr marL="0" indent="0" algn="ctr">
              <a:spcBef>
                <a:spcPts val="448"/>
              </a:spcBef>
              <a:buNone/>
            </a:pPr>
            <a:endParaRPr lang="de-DE" sz="1800" b="1" dirty="0">
              <a:solidFill>
                <a:srgbClr val="000000"/>
              </a:solidFill>
              <a:ea typeface="+mn-lt"/>
              <a:cs typeface="+mn-lt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44CD556-EDCD-C472-9793-626DDE176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Unialltag</a:t>
            </a:r>
          </a:p>
        </p:txBody>
      </p:sp>
    </p:spTree>
    <p:extLst>
      <p:ext uri="{BB962C8B-B14F-4D97-AF65-F5344CB8AC3E}">
        <p14:creationId xmlns:p14="http://schemas.microsoft.com/office/powerpoint/2010/main" val="873438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82FFE9D-B749-DDF6-920D-79ACC337BF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8086" y="1800785"/>
            <a:ext cx="8347828" cy="1541930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448"/>
              </a:spcBef>
              <a:buNone/>
            </a:pPr>
            <a:r>
              <a:rPr lang="de-DE" sz="1600" b="1" dirty="0"/>
              <a:t>Prüfungsordnungen </a:t>
            </a:r>
            <a:r>
              <a:rPr lang="de-DE" sz="1600" b="1" dirty="0">
                <a:solidFill>
                  <a:srgbClr val="000000"/>
                </a:solidFill>
              </a:rPr>
              <a:t>(</a:t>
            </a:r>
            <a:r>
              <a:rPr lang="de-DE" sz="1600" b="1" dirty="0">
                <a:solidFill>
                  <a:srgbClr val="FF0000"/>
                </a:solidFill>
              </a:rPr>
              <a:t> </a:t>
            </a:r>
            <a:r>
              <a:rPr lang="de-DE" sz="1600" b="1" u="sng" dirty="0">
                <a:solidFill>
                  <a:srgbClr val="FF0000"/>
                </a:solidFill>
              </a:rPr>
              <a:t>! ! ! </a:t>
            </a:r>
            <a:r>
              <a:rPr lang="de-DE" sz="1600" b="1" u="sng" dirty="0">
                <a:solidFill>
                  <a:srgbClr val="FF0000"/>
                </a:solidFill>
                <a:latin typeface="Calibri"/>
                <a:cs typeface="Calibri"/>
              </a:rPr>
              <a:t>unbedingt lesen ! ! </a:t>
            </a:r>
            <a:r>
              <a:rPr lang="de-DE" sz="1600" b="1" u="sng" dirty="0">
                <a:solidFill>
                  <a:srgbClr val="FF0000"/>
                </a:solidFill>
                <a:ea typeface="+mn-lt"/>
                <a:cs typeface="+mn-lt"/>
              </a:rPr>
              <a:t>!</a:t>
            </a:r>
            <a:r>
              <a:rPr lang="de-DE" sz="1600" dirty="0">
                <a:solidFill>
                  <a:srgbClr val="FF0000"/>
                </a:solidFill>
                <a:ea typeface="+mn-lt"/>
                <a:cs typeface="+mn-lt"/>
              </a:rPr>
              <a:t> </a:t>
            </a:r>
            <a:r>
              <a:rPr lang="de-DE" sz="1600" b="1" dirty="0">
                <a:ea typeface="+mn-lt"/>
                <a:cs typeface="+mn-lt"/>
              </a:rPr>
              <a:t>)</a:t>
            </a:r>
            <a:endParaRPr lang="de-DE" sz="1600" dirty="0">
              <a:cs typeface="Calibri"/>
            </a:endParaRPr>
          </a:p>
          <a:p>
            <a:pPr marL="285750" indent="-285750">
              <a:spcBef>
                <a:spcPts val="448"/>
              </a:spcBef>
              <a:buFont typeface="Arial"/>
              <a:buChar char="•"/>
            </a:pPr>
            <a:endParaRPr lang="de-DE" sz="1600" b="1" dirty="0">
              <a:ea typeface="+mn-lt"/>
              <a:cs typeface="+mn-lt"/>
            </a:endParaRPr>
          </a:p>
          <a:p>
            <a:pPr marL="0" indent="0" algn="ctr">
              <a:spcBef>
                <a:spcPts val="448"/>
              </a:spcBef>
              <a:buNone/>
            </a:pPr>
            <a:r>
              <a:rPr lang="de-DE" sz="1600" b="1" dirty="0">
                <a:solidFill>
                  <a:srgbClr val="0000FF"/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 Mathe Kombi BA</a:t>
            </a:r>
          </a:p>
          <a:p>
            <a:pPr algn="ctr">
              <a:spcBef>
                <a:spcPts val="448"/>
              </a:spcBef>
            </a:pPr>
            <a:endParaRPr lang="de-DE" sz="1600" b="1" dirty="0">
              <a:solidFill>
                <a:srgbClr val="0000FF"/>
              </a:solidFill>
              <a:ea typeface="+mn-lt"/>
              <a:cs typeface="+mn-lt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algn="ctr">
              <a:spcBef>
                <a:spcPts val="448"/>
              </a:spcBef>
              <a:buNone/>
            </a:pPr>
            <a:r>
              <a:rPr lang="de-DE" sz="1600" dirty="0">
                <a:solidFill>
                  <a:srgbClr val="000000"/>
                </a:solidFill>
              </a:rPr>
              <a:t>Ausführliche Beschreibung der Module im Modulhandbuch </a:t>
            </a:r>
            <a:endParaRPr lang="de-DE" sz="1600" dirty="0">
              <a:solidFill>
                <a:srgbClr val="0000FF"/>
              </a:solidFill>
              <a:ea typeface="+mn-lt"/>
              <a:cs typeface="+mn-lt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44CD556-EDCD-C472-9793-626DDE176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Aufbau des Studiums</a:t>
            </a:r>
          </a:p>
        </p:txBody>
      </p:sp>
    </p:spTree>
    <p:extLst>
      <p:ext uri="{BB962C8B-B14F-4D97-AF65-F5344CB8AC3E}">
        <p14:creationId xmlns:p14="http://schemas.microsoft.com/office/powerpoint/2010/main" val="3729222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44CD556-EDCD-C472-9793-626DDE176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800" dirty="0"/>
              <a:t>Prüfungsordnung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F53D54E-3F80-4EC8-8DF6-42E1FEE3C1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3"/>
          <a:stretch/>
        </p:blipFill>
        <p:spPr>
          <a:xfrm>
            <a:off x="1467148" y="863237"/>
            <a:ext cx="6146800" cy="25654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231CB6E-EBAA-4616-8A84-BAD32068C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148" y="3446378"/>
            <a:ext cx="61468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683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44CD556-EDCD-C472-9793-626DDE176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800" dirty="0"/>
              <a:t>Prüfungsordnung (Bsp. Ana1)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D3A1BBB-F726-45A0-AB44-D336BC1F3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675" y="1162050"/>
            <a:ext cx="723265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562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44CD556-EDCD-C472-9793-626DDE176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800" dirty="0"/>
              <a:t>Modulhandbuch (Bsp. Ana1)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D879B63-DE5A-4602-9520-0B17B12B9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494" y="735105"/>
            <a:ext cx="4187537" cy="37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467464"/>
      </p:ext>
    </p:extLst>
  </p:cSld>
  <p:clrMapOvr>
    <a:masterClrMapping/>
  </p:clrMapOvr>
</p:sld>
</file>

<file path=ppt/theme/theme1.xml><?xml version="1.0" encoding="utf-8"?>
<a:theme xmlns:a="http://schemas.openxmlformats.org/drawingml/2006/main" name="Titel_1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Benutzerdefiniertes_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6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6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6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67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Zwischenfoli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1162</Words>
  <Application>Microsoft Office PowerPoint</Application>
  <PresentationFormat>Bildschirmpräsentation (16:9)</PresentationFormat>
  <Paragraphs>322</Paragraphs>
  <Slides>31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5</vt:i4>
      </vt:variant>
      <vt:variant>
        <vt:lpstr>Folientitel</vt:lpstr>
      </vt:variant>
      <vt:variant>
        <vt:i4>31</vt:i4>
      </vt:variant>
    </vt:vector>
  </HeadingPairs>
  <TitlesOfParts>
    <vt:vector size="44" baseType="lpstr">
      <vt:lpstr>Arial</vt:lpstr>
      <vt:lpstr>Arial,Sans-Serif</vt:lpstr>
      <vt:lpstr>Calibri</vt:lpstr>
      <vt:lpstr>CMSS12</vt:lpstr>
      <vt:lpstr>Symbol</vt:lpstr>
      <vt:lpstr>Times</vt:lpstr>
      <vt:lpstr>Verdana</vt:lpstr>
      <vt:lpstr>Wingdings</vt:lpstr>
      <vt:lpstr>Titel_1</vt:lpstr>
      <vt:lpstr>1_Benutzerdefiniertes Design</vt:lpstr>
      <vt:lpstr>2_Benutzerdefiniertes Design</vt:lpstr>
      <vt:lpstr>3_Benutzerdefiniertes_Design</vt:lpstr>
      <vt:lpstr>Zwischenfolie</vt:lpstr>
      <vt:lpstr>Kombinatorischer Bachelor of Arts Fach Mathematik</vt:lpstr>
      <vt:lpstr>Inhalt</vt:lpstr>
      <vt:lpstr>Fachschaft Mathematik und Informatik</vt:lpstr>
      <vt:lpstr>Fachschaft für Mathematik &amp; Informatik</vt:lpstr>
      <vt:lpstr>Der Unialltag</vt:lpstr>
      <vt:lpstr>Aufbau des Studiums</vt:lpstr>
      <vt:lpstr>Prüfungsordnung</vt:lpstr>
      <vt:lpstr>Prüfungsordnung (Bsp. Ana1)</vt:lpstr>
      <vt:lpstr>Modulhandbuch (Bsp. Ana1)</vt:lpstr>
      <vt:lpstr>Aufbau des Studiums ( GymGes/ BK)</vt:lpstr>
      <vt:lpstr>Aufbau des Studiums ( Fachwissenschaft )</vt:lpstr>
      <vt:lpstr>Aufbau des Studiums (1. Semester)</vt:lpstr>
      <vt:lpstr>Aufbau des Studiums (1. Semester)</vt:lpstr>
      <vt:lpstr>Aufbau des Studiums (1. Semester)</vt:lpstr>
      <vt:lpstr>Aufbau des Studiums (1. Semester)</vt:lpstr>
      <vt:lpstr>PowerPoint-Präsentation</vt:lpstr>
      <vt:lpstr>Computerräume</vt:lpstr>
      <vt:lpstr>Moodle</vt:lpstr>
      <vt:lpstr>Mathewerkstatt</vt:lpstr>
      <vt:lpstr>Weitere Veranstaltungen in der O-Woche</vt:lpstr>
      <vt:lpstr>Sportprogramm</vt:lpstr>
      <vt:lpstr>Profil B ohne Mathe - Pflichtfächer</vt:lpstr>
      <vt:lpstr>Fitnesszentrum BergWerk </vt:lpstr>
      <vt:lpstr>Fitnesszentrum BergWerk </vt:lpstr>
      <vt:lpstr>Werde Übungsleiter*in beim UniSport </vt:lpstr>
      <vt:lpstr>Student Health Center</vt:lpstr>
      <vt:lpstr>Noch Fragen? Meldet Euch! (Unisport)</vt:lpstr>
      <vt:lpstr>Hilfreiche Links</vt:lpstr>
      <vt:lpstr>Noch Fragen?</vt:lpstr>
      <vt:lpstr>PowerPoint-Präsentation</vt:lpstr>
      <vt:lpstr>Ende</vt:lpstr>
    </vt:vector>
  </TitlesOfParts>
  <Manager/>
  <Company>Bergische Universität Wuppertal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Nicklas Neubauer</dc:creator>
  <cp:keywords/>
  <dc:description/>
  <cp:lastModifiedBy>Nicklas Neubauer</cp:lastModifiedBy>
  <cp:revision>932</cp:revision>
  <cp:lastPrinted>2015-01-07T13:01:17Z</cp:lastPrinted>
  <dcterms:created xsi:type="dcterms:W3CDTF">2013-01-14T08:49:01Z</dcterms:created>
  <dcterms:modified xsi:type="dcterms:W3CDTF">2023-09-12T12:05:17Z</dcterms:modified>
  <cp:category/>
</cp:coreProperties>
</file>