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  <p:sldMasterId id="2147483678" r:id="rId2"/>
    <p:sldMasterId id="2147483672" r:id="rId3"/>
    <p:sldMasterId id="2147483676" r:id="rId4"/>
    <p:sldMasterId id="2147483682" r:id="rId5"/>
  </p:sldMasterIdLst>
  <p:notesMasterIdLst>
    <p:notesMasterId r:id="rId31"/>
  </p:notesMasterIdLst>
  <p:handoutMasterIdLst>
    <p:handoutMasterId r:id="rId32"/>
  </p:handoutMasterIdLst>
  <p:sldIdLst>
    <p:sldId id="264" r:id="rId6"/>
    <p:sldId id="268" r:id="rId7"/>
    <p:sldId id="265" r:id="rId8"/>
    <p:sldId id="280" r:id="rId9"/>
    <p:sldId id="278" r:id="rId10"/>
    <p:sldId id="281" r:id="rId11"/>
    <p:sldId id="290" r:id="rId12"/>
    <p:sldId id="282" r:id="rId13"/>
    <p:sldId id="283" r:id="rId14"/>
    <p:sldId id="285" r:id="rId15"/>
    <p:sldId id="274" r:id="rId16"/>
    <p:sldId id="295" r:id="rId17"/>
    <p:sldId id="287" r:id="rId18"/>
    <p:sldId id="275" r:id="rId19"/>
    <p:sldId id="288" r:id="rId20"/>
    <p:sldId id="291" r:id="rId21"/>
    <p:sldId id="299" r:id="rId22"/>
    <p:sldId id="298" r:id="rId23"/>
    <p:sldId id="300" r:id="rId24"/>
    <p:sldId id="292" r:id="rId25"/>
    <p:sldId id="293" r:id="rId26"/>
    <p:sldId id="296" r:id="rId27"/>
    <p:sldId id="276" r:id="rId28"/>
    <p:sldId id="289" r:id="rId29"/>
    <p:sldId id="277" r:id="rId30"/>
  </p:sldIdLst>
  <p:sldSz cx="9144000" cy="5143500" type="screen16x9"/>
  <p:notesSz cx="6805613" cy="9939338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9" userDrawn="1">
          <p15:clr>
            <a:srgbClr val="A4A3A4"/>
          </p15:clr>
        </p15:guide>
        <p15:guide id="2" orient="horz" pos="98" userDrawn="1">
          <p15:clr>
            <a:srgbClr val="A4A3A4"/>
          </p15:clr>
        </p15:guide>
        <p15:guide id="3" orient="horz" pos="444" userDrawn="1">
          <p15:clr>
            <a:srgbClr val="A4A3A4"/>
          </p15:clr>
        </p15:guide>
        <p15:guide id="4" orient="horz" pos="608" userDrawn="1">
          <p15:clr>
            <a:srgbClr val="A4A3A4"/>
          </p15:clr>
        </p15:guide>
        <p15:guide id="5" orient="horz" pos="1369" userDrawn="1">
          <p15:clr>
            <a:srgbClr val="A4A3A4"/>
          </p15:clr>
        </p15:guide>
        <p15:guide id="6" orient="horz" pos="1887" userDrawn="1">
          <p15:clr>
            <a:srgbClr val="A4A3A4"/>
          </p15:clr>
        </p15:guide>
        <p15:guide id="7" orient="horz" pos="2743" userDrawn="1">
          <p15:clr>
            <a:srgbClr val="A4A3A4"/>
          </p15:clr>
        </p15:guide>
        <p15:guide id="8" orient="horz" pos="972" userDrawn="1">
          <p15:clr>
            <a:srgbClr val="A4A3A4"/>
          </p15:clr>
        </p15:guide>
        <p15:guide id="9" orient="horz" pos="830" userDrawn="1">
          <p15:clr>
            <a:srgbClr val="A4A3A4"/>
          </p15:clr>
        </p15:guide>
        <p15:guide id="10" orient="horz" pos="1610" userDrawn="1">
          <p15:clr>
            <a:srgbClr val="A4A3A4"/>
          </p15:clr>
        </p15:guide>
        <p15:guide id="11" orient="horz" pos="1207" userDrawn="1">
          <p15:clr>
            <a:srgbClr val="A4A3A4"/>
          </p15:clr>
        </p15:guide>
        <p15:guide id="12" pos="4612" userDrawn="1">
          <p15:clr>
            <a:srgbClr val="A4A3A4"/>
          </p15:clr>
        </p15:guide>
        <p15:guide id="13" pos="5587" userDrawn="1">
          <p15:clr>
            <a:srgbClr val="A4A3A4"/>
          </p15:clr>
        </p15:guide>
        <p15:guide id="14" pos="453" userDrawn="1">
          <p15:clr>
            <a:srgbClr val="A4A3A4"/>
          </p15:clr>
        </p15:guide>
        <p15:guide id="15" pos="1830" userDrawn="1">
          <p15:clr>
            <a:srgbClr val="A4A3A4"/>
          </p15:clr>
        </p15:guide>
        <p15:guide id="16" pos="2277" userDrawn="1">
          <p15:clr>
            <a:srgbClr val="A4A3A4"/>
          </p15:clr>
        </p15:guide>
        <p15:guide id="17" pos="4208" userDrawn="1">
          <p15:clr>
            <a:srgbClr val="A4A3A4"/>
          </p15:clr>
        </p15:guide>
        <p15:guide id="18" pos="3766" userDrawn="1">
          <p15:clr>
            <a:srgbClr val="A4A3A4"/>
          </p15:clr>
        </p15:guide>
        <p15:guide id="19" pos="5632" userDrawn="1">
          <p15:clr>
            <a:srgbClr val="A4A3A4"/>
          </p15:clr>
        </p15:guide>
        <p15:guide id="20" orient="horz" pos="2879" userDrawn="1">
          <p15:clr>
            <a:srgbClr val="A4A3A4"/>
          </p15:clr>
        </p15:guide>
        <p15:guide id="21" orient="horz" pos="122" userDrawn="1">
          <p15:clr>
            <a:srgbClr val="A4A3A4"/>
          </p15:clr>
        </p15:guide>
        <p15:guide id="22" orient="horz" pos="3134" userDrawn="1">
          <p15:clr>
            <a:srgbClr val="A4A3A4"/>
          </p15:clr>
        </p15:guide>
        <p15:guide id="24" orient="horz" pos="486" userDrawn="1">
          <p15:clr>
            <a:srgbClr val="A4A3A4"/>
          </p15:clr>
        </p15:guide>
        <p15:guide id="25" orient="horz" pos="2530" userDrawn="1">
          <p15:clr>
            <a:srgbClr val="A4A3A4"/>
          </p15:clr>
        </p15:guide>
        <p15:guide id="26" orient="horz" pos="1620" userDrawn="1">
          <p15:clr>
            <a:srgbClr val="A4A3A4"/>
          </p15:clr>
        </p15:guide>
        <p15:guide id="27" orient="horz" pos="602" userDrawn="1">
          <p15:clr>
            <a:srgbClr val="A4A3A4"/>
          </p15:clr>
        </p15:guide>
        <p15:guide id="28" pos="5463" userDrawn="1">
          <p15:clr>
            <a:srgbClr val="A4A3A4"/>
          </p15:clr>
        </p15:guide>
        <p15:guide id="29" pos="657" userDrawn="1">
          <p15:clr>
            <a:srgbClr val="A4A3A4"/>
          </p15:clr>
        </p15:guide>
        <p15:guide id="30" pos="426" userDrawn="1">
          <p15:clr>
            <a:srgbClr val="A4A3A4"/>
          </p15:clr>
        </p15:guide>
        <p15:guide id="31" pos="255" userDrawn="1">
          <p15:clr>
            <a:srgbClr val="A4A3A4"/>
          </p15:clr>
        </p15:guide>
        <p15:guide id="32" pos="2880" userDrawn="1">
          <p15:clr>
            <a:srgbClr val="A4A3A4"/>
          </p15:clr>
        </p15:guide>
        <p15:guide id="33" pos="1428" userDrawn="1">
          <p15:clr>
            <a:srgbClr val="A4A3A4"/>
          </p15:clr>
        </p15:guide>
        <p15:guide id="34" orient="horz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nsch, Johannes" initials="B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AF"/>
    <a:srgbClr val="89BA17"/>
    <a:srgbClr val="7FAD18"/>
    <a:srgbClr val="7AB800"/>
    <a:srgbClr val="7DAF22"/>
    <a:srgbClr val="70A51C"/>
    <a:srgbClr val="6EA01D"/>
    <a:srgbClr val="4C1920"/>
    <a:srgbClr val="008B95"/>
    <a:srgbClr val="6D0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87" autoAdjust="0"/>
    <p:restoredTop sz="86410" autoAdjust="0"/>
  </p:normalViewPr>
  <p:slideViewPr>
    <p:cSldViewPr snapToGrid="0" snapToObjects="1">
      <p:cViewPr varScale="1">
        <p:scale>
          <a:sx n="213" d="100"/>
          <a:sy n="213" d="100"/>
        </p:scale>
        <p:origin x="588" y="168"/>
      </p:cViewPr>
      <p:guideLst>
        <p:guide orient="horz" pos="2489"/>
        <p:guide orient="horz" pos="98"/>
        <p:guide orient="horz" pos="444"/>
        <p:guide orient="horz" pos="608"/>
        <p:guide orient="horz" pos="1369"/>
        <p:guide orient="horz" pos="1887"/>
        <p:guide orient="horz" pos="2743"/>
        <p:guide orient="horz" pos="972"/>
        <p:guide orient="horz" pos="830"/>
        <p:guide orient="horz" pos="1610"/>
        <p:guide orient="horz" pos="1207"/>
        <p:guide pos="4612"/>
        <p:guide pos="5587"/>
        <p:guide pos="453"/>
        <p:guide pos="1830"/>
        <p:guide pos="2277"/>
        <p:guide pos="4208"/>
        <p:guide pos="3766"/>
        <p:guide pos="5632"/>
        <p:guide orient="horz" pos="2879"/>
        <p:guide orient="horz" pos="122"/>
        <p:guide orient="horz" pos="3134"/>
        <p:guide orient="horz" pos="486"/>
        <p:guide orient="horz" pos="2530"/>
        <p:guide orient="horz" pos="1620"/>
        <p:guide orient="horz" pos="602"/>
        <p:guide pos="5463"/>
        <p:guide pos="657"/>
        <p:guide pos="426"/>
        <p:guide pos="255"/>
        <p:guide pos="2880"/>
        <p:guide pos="1428"/>
        <p:guide orient="horz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0" d="100"/>
          <a:sy n="90" d="100"/>
        </p:scale>
        <p:origin x="-3708" y="-11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7FADF-6F91-4700-ADCF-C6A210CCAC3A}" type="datetimeFigureOut">
              <a:rPr lang="de-DE" smtClean="0"/>
              <a:pPr/>
              <a:t>10.09.2023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D27AB-4923-45BF-B71A-4571650FE1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825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E43A1-47CC-44BB-A150-350EA94E6F24}" type="datetimeFigureOut">
              <a:rPr lang="de-DE" smtClean="0"/>
              <a:pPr/>
              <a:t>10.09.2023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A32CE-79EA-4318-80AF-4528CE357DD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958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90D985-C519-3987-D4AF-67B1F52958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73452" y="1812966"/>
            <a:ext cx="3556488" cy="979713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 DER PRÄSENTATION</a:t>
            </a:r>
          </a:p>
        </p:txBody>
      </p:sp>
    </p:spTree>
    <p:extLst>
      <p:ext uri="{BB962C8B-B14F-4D97-AF65-F5344CB8AC3E}">
        <p14:creationId xmlns:p14="http://schemas.microsoft.com/office/powerpoint/2010/main" val="20254110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12474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911AD-6553-B736-BA5C-1AF39E8BAA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046" y="1869312"/>
            <a:ext cx="8848845" cy="1215340"/>
          </a:xfrm>
          <a:prstGeom prst="rect">
            <a:avLst/>
          </a:prstGeom>
        </p:spPr>
        <p:txBody>
          <a:bodyPr anchor="ctr"/>
          <a:lstStyle>
            <a:lvl1pPr algn="ctr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Zwischenfolie</a:t>
            </a:r>
          </a:p>
        </p:txBody>
      </p:sp>
    </p:spTree>
    <p:extLst>
      <p:ext uri="{BB962C8B-B14F-4D97-AF65-F5344CB8AC3E}">
        <p14:creationId xmlns:p14="http://schemas.microsoft.com/office/powerpoint/2010/main" val="3486708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891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grüner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7">
            <a:extLst>
              <a:ext uri="{FF2B5EF4-FFF2-40B4-BE49-F238E27FC236}">
                <a16:creationId xmlns:a16="http://schemas.microsoft.com/office/drawing/2014/main" id="{ED13540B-0537-2384-4F4D-AA183E97C35A}"/>
              </a:ext>
            </a:extLst>
          </p:cNvPr>
          <p:cNvSpPr txBox="1">
            <a:spLocks/>
          </p:cNvSpPr>
          <p:nvPr userDrawn="1"/>
        </p:nvSpPr>
        <p:spPr>
          <a:xfrm>
            <a:off x="323529" y="204678"/>
            <a:ext cx="8856784" cy="494864"/>
          </a:xfrm>
          <a:prstGeom prst="rect">
            <a:avLst/>
          </a:prstGeom>
          <a:solidFill>
            <a:srgbClr val="0076AF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36000" rIns="91440" bIns="72000" rtlCol="0"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algn="l" defTabSz="457200"/>
            <a:endParaRPr lang="de-DE" sz="18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B02525-C964-22D6-37F8-53907154F2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420" y="891252"/>
            <a:ext cx="8347828" cy="346607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itelplatzhalter 1">
            <a:extLst>
              <a:ext uri="{FF2B5EF4-FFF2-40B4-BE49-F238E27FC236}">
                <a16:creationId xmlns:a16="http://schemas.microsoft.com/office/drawing/2014/main" id="{3E0F076F-82E7-837D-D2DC-74D0C1FD82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475" y="205980"/>
            <a:ext cx="7689639" cy="494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325134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zweizeilig + grüner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7">
            <a:extLst>
              <a:ext uri="{FF2B5EF4-FFF2-40B4-BE49-F238E27FC236}">
                <a16:creationId xmlns:a16="http://schemas.microsoft.com/office/drawing/2014/main" id="{B68EBF54-FE46-A972-7E39-B1B5C378A3E9}"/>
              </a:ext>
            </a:extLst>
          </p:cNvPr>
          <p:cNvSpPr txBox="1">
            <a:spLocks/>
          </p:cNvSpPr>
          <p:nvPr userDrawn="1"/>
        </p:nvSpPr>
        <p:spPr>
          <a:xfrm>
            <a:off x="323529" y="204678"/>
            <a:ext cx="8856784" cy="767596"/>
          </a:xfrm>
          <a:prstGeom prst="rect">
            <a:avLst/>
          </a:prstGeom>
          <a:solidFill>
            <a:srgbClr val="0076AF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36000" rIns="91440" bIns="72000" rtlCol="0"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algn="l" defTabSz="457200"/>
            <a:endParaRPr lang="de-DE" sz="18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2F64DF1-B8A0-1559-BC4C-EAD7FB2DA2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420" y="1180618"/>
            <a:ext cx="8347828" cy="317671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itelplatzhalter 1">
            <a:extLst>
              <a:ext uri="{FF2B5EF4-FFF2-40B4-BE49-F238E27FC236}">
                <a16:creationId xmlns:a16="http://schemas.microsoft.com/office/drawing/2014/main" id="{868684DA-5EC6-0C98-F542-0153A34DE9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475" y="205980"/>
            <a:ext cx="7689639" cy="76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zweizeilig</a:t>
            </a:r>
          </a:p>
        </p:txBody>
      </p:sp>
    </p:spTree>
    <p:extLst>
      <p:ext uri="{BB962C8B-B14F-4D97-AF65-F5344CB8AC3E}">
        <p14:creationId xmlns:p14="http://schemas.microsoft.com/office/powerpoint/2010/main" val="29091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594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911AD-6553-B736-BA5C-1AF39E8BAA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046" y="1869312"/>
            <a:ext cx="8848845" cy="1215340"/>
          </a:xfrm>
          <a:prstGeom prst="rect">
            <a:avLst/>
          </a:prstGeom>
        </p:spPr>
        <p:txBody>
          <a:bodyPr anchor="ctr"/>
          <a:lstStyle>
            <a:lvl1pPr algn="ctr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Zwischenfolie</a:t>
            </a:r>
          </a:p>
        </p:txBody>
      </p:sp>
    </p:spTree>
    <p:extLst>
      <p:ext uri="{BB962C8B-B14F-4D97-AF65-F5344CB8AC3E}">
        <p14:creationId xmlns:p14="http://schemas.microsoft.com/office/powerpoint/2010/main" val="4217449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940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grüner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7">
            <a:extLst>
              <a:ext uri="{FF2B5EF4-FFF2-40B4-BE49-F238E27FC236}">
                <a16:creationId xmlns:a16="http://schemas.microsoft.com/office/drawing/2014/main" id="{CBE0631E-376C-95B6-271C-90A11C407B29}"/>
              </a:ext>
            </a:extLst>
          </p:cNvPr>
          <p:cNvSpPr txBox="1">
            <a:spLocks/>
          </p:cNvSpPr>
          <p:nvPr userDrawn="1"/>
        </p:nvSpPr>
        <p:spPr>
          <a:xfrm>
            <a:off x="323529" y="204678"/>
            <a:ext cx="8856784" cy="494864"/>
          </a:xfrm>
          <a:prstGeom prst="rect">
            <a:avLst/>
          </a:prstGeom>
          <a:solidFill>
            <a:srgbClr val="0076AF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36000" rIns="91440" bIns="72000" rtlCol="0"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algn="l" defTabSz="457200"/>
            <a:endParaRPr lang="de-DE" sz="18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3" name="Textplatzhalter 3">
            <a:extLst>
              <a:ext uri="{FF2B5EF4-FFF2-40B4-BE49-F238E27FC236}">
                <a16:creationId xmlns:a16="http://schemas.microsoft.com/office/drawing/2014/main" id="{6653B1CA-7FFB-7A2D-8B7D-6A15535314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420" y="891252"/>
            <a:ext cx="8347828" cy="346607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itelplatzhalter 1">
            <a:extLst>
              <a:ext uri="{FF2B5EF4-FFF2-40B4-BE49-F238E27FC236}">
                <a16:creationId xmlns:a16="http://schemas.microsoft.com/office/drawing/2014/main" id="{96DDD52E-60B7-CAF6-1E71-678B285369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475" y="205980"/>
            <a:ext cx="7689639" cy="494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9033985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6" userDrawn="1">
          <p15:clr>
            <a:srgbClr val="FBAE40"/>
          </p15:clr>
        </p15:guide>
        <p15:guide id="2" pos="2857" userDrawn="1">
          <p15:clr>
            <a:srgbClr val="FBAE40"/>
          </p15:clr>
        </p15:guide>
        <p15:guide id="3" orient="horz" pos="2879" userDrawn="1">
          <p15:clr>
            <a:srgbClr val="FBAE40"/>
          </p15:clr>
        </p15:guide>
        <p15:guide id="4" orient="horz" pos="3134" userDrawn="1">
          <p15:clr>
            <a:srgbClr val="FBAE40"/>
          </p15:clr>
        </p15:guide>
        <p15:guide id="5" orient="horz" pos="1637" userDrawn="1">
          <p15:clr>
            <a:srgbClr val="FBAE40"/>
          </p15:clr>
        </p15:guide>
        <p15:guide id="6" orient="horz" pos="378" userDrawn="1">
          <p15:clr>
            <a:srgbClr val="FBAE40"/>
          </p15:clr>
        </p15:guide>
        <p15:guide id="7" pos="3061" userDrawn="1">
          <p15:clr>
            <a:srgbClr val="FBAE40"/>
          </p15:clr>
        </p15:guide>
        <p15:guide id="8" pos="5420" userDrawn="1">
          <p15:clr>
            <a:srgbClr val="FBAE40"/>
          </p15:clr>
        </p15:guide>
        <p15:guide id="9" pos="4672" userDrawn="1">
          <p15:clr>
            <a:srgbClr val="FBAE40"/>
          </p15:clr>
        </p15:guide>
        <p15:guide id="10" pos="4604" userDrawn="1">
          <p15:clr>
            <a:srgbClr val="FBAE40"/>
          </p15:clr>
        </p15:guide>
        <p15:guide id="11" pos="544" userDrawn="1">
          <p15:clr>
            <a:srgbClr val="FBAE40"/>
          </p15:clr>
        </p15:guide>
        <p15:guide id="12" pos="295" userDrawn="1">
          <p15:clr>
            <a:srgbClr val="FBAE40"/>
          </p15:clr>
        </p15:guide>
        <p15:guide id="13" orient="horz" pos="282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zweizeilig + grüner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7">
            <a:extLst>
              <a:ext uri="{FF2B5EF4-FFF2-40B4-BE49-F238E27FC236}">
                <a16:creationId xmlns:a16="http://schemas.microsoft.com/office/drawing/2014/main" id="{36C1F6E4-EE5D-11B0-7E8D-922A03D9D842}"/>
              </a:ext>
            </a:extLst>
          </p:cNvPr>
          <p:cNvSpPr txBox="1">
            <a:spLocks/>
          </p:cNvSpPr>
          <p:nvPr userDrawn="1"/>
        </p:nvSpPr>
        <p:spPr>
          <a:xfrm>
            <a:off x="323529" y="204678"/>
            <a:ext cx="8856784" cy="767596"/>
          </a:xfrm>
          <a:prstGeom prst="rect">
            <a:avLst/>
          </a:prstGeom>
          <a:solidFill>
            <a:srgbClr val="0076AF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36000" rIns="91440" bIns="72000" rtlCol="0"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algn="l" defTabSz="457200"/>
            <a:endParaRPr lang="de-DE" sz="18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3" name="Textplatzhalter 3">
            <a:extLst>
              <a:ext uri="{FF2B5EF4-FFF2-40B4-BE49-F238E27FC236}">
                <a16:creationId xmlns:a16="http://schemas.microsoft.com/office/drawing/2014/main" id="{2D0E9640-389F-4398-81AA-B045338D9E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420" y="1180618"/>
            <a:ext cx="8347828" cy="317671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itelplatzhalter 1">
            <a:extLst>
              <a:ext uri="{FF2B5EF4-FFF2-40B4-BE49-F238E27FC236}">
                <a16:creationId xmlns:a16="http://schemas.microsoft.com/office/drawing/2014/main" id="{B26FE285-285B-216D-9939-7C82468FCD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475" y="205980"/>
            <a:ext cx="7689639" cy="76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zweizeilig</a:t>
            </a:r>
          </a:p>
        </p:txBody>
      </p:sp>
    </p:spTree>
    <p:extLst>
      <p:ext uri="{BB962C8B-B14F-4D97-AF65-F5344CB8AC3E}">
        <p14:creationId xmlns:p14="http://schemas.microsoft.com/office/powerpoint/2010/main" val="511048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4572000" y="0"/>
            <a:ext cx="4584612" cy="5155572"/>
          </a:xfrm>
          <a:prstGeom prst="rect">
            <a:avLst/>
          </a:prstGeom>
          <a:solidFill>
            <a:srgbClr val="0076A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7428928" y="4069534"/>
            <a:ext cx="1727684" cy="540060"/>
          </a:xfrm>
          <a:prstGeom prst="rect">
            <a:avLst/>
          </a:prstGeom>
          <a:solidFill>
            <a:srgbClr val="89BA17"/>
          </a:solidFill>
          <a:ln>
            <a:noFill/>
          </a:ln>
          <a:effectLst>
            <a:outerShdw blurRad="136525" dist="63500" dir="2400000" algn="tl" rotWithShape="0">
              <a:srgbClr val="000000">
                <a:alpha val="42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Bild 12" descr="BUW_Logo-weiss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6630" y="4135276"/>
            <a:ext cx="1146086" cy="41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97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528" y="205979"/>
            <a:ext cx="8436770" cy="637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12" name="Rechteck 11"/>
          <p:cNvSpPr/>
          <p:nvPr userDrawn="1"/>
        </p:nvSpPr>
        <p:spPr>
          <a:xfrm>
            <a:off x="323528" y="4533496"/>
            <a:ext cx="7308000" cy="440935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" dist="50800" dir="8700000" algn="tl" rotWithShape="0">
              <a:prstClr val="black">
                <a:alpha val="34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solidFill>
                <a:prstClr val="white"/>
              </a:solidFill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B32E17B1-3DDE-B94F-EEA5-5A415AC1B125}"/>
              </a:ext>
            </a:extLst>
          </p:cNvPr>
          <p:cNvGrpSpPr/>
          <p:nvPr userDrawn="1"/>
        </p:nvGrpSpPr>
        <p:grpSpPr>
          <a:xfrm>
            <a:off x="7740352" y="4535661"/>
            <a:ext cx="1403648" cy="438769"/>
            <a:chOff x="7416316" y="4434371"/>
            <a:chExt cx="1727684" cy="540060"/>
          </a:xfrm>
          <a:solidFill>
            <a:srgbClr val="0076AF"/>
          </a:solid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7DB1205B-8BC6-6DF8-A756-9B12B1AE3FB2}"/>
                </a:ext>
              </a:extLst>
            </p:cNvPr>
            <p:cNvSpPr/>
            <p:nvPr userDrawn="1"/>
          </p:nvSpPr>
          <p:spPr>
            <a:xfrm>
              <a:off x="7416316" y="4434371"/>
              <a:ext cx="1727684" cy="540060"/>
            </a:xfrm>
            <a:prstGeom prst="rect">
              <a:avLst/>
            </a:prstGeom>
            <a:grpFill/>
            <a:ln>
              <a:noFill/>
            </a:ln>
            <a:effectLst>
              <a:outerShdw blurRad="136525" dist="63500" dir="2400000" algn="tl" rotWithShape="0">
                <a:srgbClr val="000000">
                  <a:alpha val="42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5" name="Bild 12" descr="BUW_Logo-weiss.png">
              <a:extLst>
                <a:ext uri="{FF2B5EF4-FFF2-40B4-BE49-F238E27FC236}">
                  <a16:creationId xmlns:a16="http://schemas.microsoft.com/office/drawing/2014/main" id="{18E34913-8E0C-D879-C905-4FCC96BEC7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4018" y="4500113"/>
              <a:ext cx="1146086" cy="417590"/>
            </a:xfrm>
            <a:prstGeom prst="rect">
              <a:avLst/>
            </a:prstGeom>
            <a:grpFill/>
          </p:spPr>
        </p:pic>
      </p:grp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AED48AC8-9052-BB83-34A8-5FBBFD868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528" y="996339"/>
            <a:ext cx="8436770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005120F-6FA1-3DFE-25B5-6FD9A3E6E9D1}"/>
              </a:ext>
            </a:extLst>
          </p:cNvPr>
          <p:cNvSpPr txBox="1"/>
          <p:nvPr userDrawn="1"/>
        </p:nvSpPr>
        <p:spPr>
          <a:xfrm>
            <a:off x="422016" y="4563985"/>
            <a:ext cx="547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Kombi B.A. – Informatik Musterstundenplan &amp; Studienverlauf</a:t>
            </a:r>
          </a:p>
          <a:p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Fachschaft für Mathematik &amp; Informatik | Stand: PO2021</a:t>
            </a:r>
          </a:p>
        </p:txBody>
      </p:sp>
    </p:spTree>
    <p:extLst>
      <p:ext uri="{BB962C8B-B14F-4D97-AF65-F5344CB8AC3E}">
        <p14:creationId xmlns:p14="http://schemas.microsoft.com/office/powerpoint/2010/main" val="34378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3" r:id="rId4"/>
    <p:sldLayoutId id="214748368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-12192" y="1"/>
            <a:ext cx="9156700" cy="5143499"/>
          </a:xfrm>
          <a:prstGeom prst="rect">
            <a:avLst/>
          </a:prstGeom>
          <a:gradFill flip="none" rotWithShape="1">
            <a:gsLst>
              <a:gs pos="0">
                <a:srgbClr val="818C98">
                  <a:alpha val="75000"/>
                </a:srgbClr>
              </a:gs>
              <a:gs pos="100000">
                <a:schemeClr val="bg1">
                  <a:lumMod val="95000"/>
                  <a:alpha val="73000"/>
                </a:schemeClr>
              </a:gs>
              <a:gs pos="5100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de-DE" sz="180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3" name="Bild 11"/>
          <p:cNvPicPr>
            <a:picLocks noChangeAspect="1"/>
          </p:cNvPicPr>
          <p:nvPr/>
        </p:nvPicPr>
        <p:blipFill rotWithShape="1">
          <a:blip r:embed="rId5">
            <a:alphaModFix amt="30000"/>
          </a:blip>
          <a:srcRect r="43278"/>
          <a:stretch/>
        </p:blipFill>
        <p:spPr bwMode="auto">
          <a:xfrm>
            <a:off x="7164288" y="595870"/>
            <a:ext cx="1979712" cy="3687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03CBF0B3-62FE-2AAE-F13F-93408887E08C}"/>
              </a:ext>
            </a:extLst>
          </p:cNvPr>
          <p:cNvGrpSpPr/>
          <p:nvPr userDrawn="1"/>
        </p:nvGrpSpPr>
        <p:grpSpPr>
          <a:xfrm>
            <a:off x="7740352" y="4535661"/>
            <a:ext cx="1403648" cy="438769"/>
            <a:chOff x="7416316" y="4434371"/>
            <a:chExt cx="1727684" cy="540060"/>
          </a:xfrm>
          <a:solidFill>
            <a:srgbClr val="0076AF"/>
          </a:solid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20AB6E6E-F120-86A7-D2FF-F282407A81DD}"/>
                </a:ext>
              </a:extLst>
            </p:cNvPr>
            <p:cNvSpPr/>
            <p:nvPr userDrawn="1"/>
          </p:nvSpPr>
          <p:spPr>
            <a:xfrm>
              <a:off x="7416316" y="4434371"/>
              <a:ext cx="1727684" cy="540060"/>
            </a:xfrm>
            <a:prstGeom prst="rect">
              <a:avLst/>
            </a:prstGeom>
            <a:grpFill/>
            <a:ln>
              <a:noFill/>
            </a:ln>
            <a:effectLst>
              <a:outerShdw blurRad="136525" dist="63500" dir="2400000" algn="tl" rotWithShape="0">
                <a:srgbClr val="000000">
                  <a:alpha val="42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5" name="Bild 12" descr="BUW_Logo-weiss.png">
              <a:extLst>
                <a:ext uri="{FF2B5EF4-FFF2-40B4-BE49-F238E27FC236}">
                  <a16:creationId xmlns:a16="http://schemas.microsoft.com/office/drawing/2014/main" id="{A39C2161-075D-3E3C-FB05-1DF7014F47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4018" y="4500113"/>
              <a:ext cx="1146086" cy="417590"/>
            </a:xfrm>
            <a:prstGeom prst="rect">
              <a:avLst/>
            </a:prstGeom>
            <a:grpFill/>
          </p:spPr>
        </p:pic>
      </p:grpSp>
      <p:sp>
        <p:nvSpPr>
          <p:cNvPr id="2" name="Rechteck 1">
            <a:extLst>
              <a:ext uri="{FF2B5EF4-FFF2-40B4-BE49-F238E27FC236}">
                <a16:creationId xmlns:a16="http://schemas.microsoft.com/office/drawing/2014/main" id="{452A6648-46FF-D7F4-1572-D89366BEBA23}"/>
              </a:ext>
            </a:extLst>
          </p:cNvPr>
          <p:cNvSpPr/>
          <p:nvPr userDrawn="1"/>
        </p:nvSpPr>
        <p:spPr>
          <a:xfrm>
            <a:off x="323528" y="4533496"/>
            <a:ext cx="7308000" cy="440935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95250" dist="50800" dir="8700000" algn="tl" rotWithShape="0">
              <a:prstClr val="black">
                <a:alpha val="34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>
              <a:solidFill>
                <a:prstClr val="white"/>
              </a:solidFill>
            </a:endParaRPr>
          </a:p>
        </p:txBody>
      </p:sp>
      <p:sp>
        <p:nvSpPr>
          <p:cNvPr id="6" name="Titelplatzhalter 1">
            <a:extLst>
              <a:ext uri="{FF2B5EF4-FFF2-40B4-BE49-F238E27FC236}">
                <a16:creationId xmlns:a16="http://schemas.microsoft.com/office/drawing/2014/main" id="{57193716-5C0F-C3CF-1ADA-B029F2EA1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05979"/>
            <a:ext cx="8436770" cy="637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45AFCC80-F6E9-4EB1-D45C-83CA5395B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528" y="996339"/>
            <a:ext cx="8436770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4F9D758-1D4D-713B-D9FA-9D68A6AE3906}"/>
              </a:ext>
            </a:extLst>
          </p:cNvPr>
          <p:cNvSpPr txBox="1"/>
          <p:nvPr userDrawn="1"/>
        </p:nvSpPr>
        <p:spPr>
          <a:xfrm>
            <a:off x="422016" y="4563985"/>
            <a:ext cx="547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Vortragstitel</a:t>
            </a:r>
          </a:p>
          <a:p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Titel Vorname Name | Funktion</a:t>
            </a:r>
          </a:p>
        </p:txBody>
      </p:sp>
    </p:spTree>
    <p:extLst>
      <p:ext uri="{BB962C8B-B14F-4D97-AF65-F5344CB8AC3E}">
        <p14:creationId xmlns:p14="http://schemas.microsoft.com/office/powerpoint/2010/main" val="134588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7" name="Gerade Verbindung 12"/>
          <p:cNvCxnSpPr>
            <a:cxnSpLocks noChangeShapeType="1"/>
          </p:cNvCxnSpPr>
          <p:nvPr userDrawn="1"/>
        </p:nvCxnSpPr>
        <p:spPr bwMode="auto">
          <a:xfrm>
            <a:off x="-6350" y="699542"/>
            <a:ext cx="9163050" cy="1191"/>
          </a:xfrm>
          <a:prstGeom prst="line">
            <a:avLst/>
          </a:prstGeom>
          <a:noFill/>
          <a:ln w="25400">
            <a:solidFill>
              <a:srgbClr val="89BA1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0363" name="Text Box 11"/>
          <p:cNvSpPr txBox="1">
            <a:spLocks noChangeArrowheads="1"/>
          </p:cNvSpPr>
          <p:nvPr/>
        </p:nvSpPr>
        <p:spPr bwMode="auto">
          <a:xfrm>
            <a:off x="3635759" y="456650"/>
            <a:ext cx="762000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defTabSz="817563" eaLnBrk="0" hangingPunct="0"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 defTabSz="817563" eaLnBrk="0" hangingPunct="0"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eaLnBrk="0" hangingPunct="0"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eaLnBrk="0" hangingPunct="0"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eaLnBrk="0" hangingPunct="0"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r"/>
            <a:fld id="{1A85F193-EBA8-BD46-9CCC-E5C7B97770D7}" type="slidenum">
              <a:rPr lang="de-DE" sz="1000" smtClean="0">
                <a:solidFill>
                  <a:srgbClr val="000000"/>
                </a:solidFill>
                <a:latin typeface="Arial" charset="0"/>
                <a:cs typeface="Univers 55" charset="0"/>
              </a:rPr>
              <a:pPr algn="r"/>
              <a:t>‹Nr.›</a:t>
            </a:fld>
            <a:r>
              <a:rPr lang="de-DE" sz="1000" dirty="0">
                <a:solidFill>
                  <a:srgbClr val="000000"/>
                </a:solidFill>
                <a:latin typeface="Arial" charset="0"/>
                <a:cs typeface="Univers 55" charset="0"/>
              </a:rPr>
              <a:t> von 20</a:t>
            </a:r>
          </a:p>
        </p:txBody>
      </p:sp>
      <p:sp>
        <p:nvSpPr>
          <p:cNvPr id="100365" name="Text Box 13"/>
          <p:cNvSpPr txBox="1">
            <a:spLocks noChangeArrowheads="1"/>
          </p:cNvSpPr>
          <p:nvPr/>
        </p:nvSpPr>
        <p:spPr bwMode="auto">
          <a:xfrm>
            <a:off x="231775" y="134542"/>
            <a:ext cx="3509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eaLnBrk="0" hangingPunct="0"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eaLnBrk="0" hangingPunct="0"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eaLnBrk="0" hangingPunct="0"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de-DE" sz="1000" b="1" dirty="0">
                <a:solidFill>
                  <a:srgbClr val="000000"/>
                </a:solidFill>
                <a:latin typeface="Arial" charset="0"/>
                <a:cs typeface="Univers 65 Bold" charset="0"/>
              </a:rPr>
              <a:t>PROF. DR. MAXIMILIAN MUSTERMANN</a:t>
            </a:r>
          </a:p>
          <a:p>
            <a:r>
              <a:rPr lang="de-DE" sz="1000" dirty="0">
                <a:solidFill>
                  <a:srgbClr val="000000"/>
                </a:solidFill>
                <a:latin typeface="Arial" charset="0"/>
                <a:cs typeface="Univers 55" charset="0"/>
              </a:rPr>
              <a:t>BEISPIELVORLESUNG ZUM THEMA </a:t>
            </a:r>
          </a:p>
          <a:p>
            <a:r>
              <a:rPr lang="de-DE" sz="1000" dirty="0">
                <a:solidFill>
                  <a:srgbClr val="000000"/>
                </a:solidFill>
                <a:latin typeface="Arial" charset="0"/>
                <a:cs typeface="Univers 55" charset="0"/>
              </a:rPr>
              <a:t>„MUSTERÜBERSCHRIFTEN FÜR POWERPOINTFOLIEN“</a:t>
            </a:r>
          </a:p>
        </p:txBody>
      </p:sp>
      <p:pic>
        <p:nvPicPr>
          <p:cNvPr id="1032" name="Bild 17" descr="beispiellogo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838" y="147928"/>
            <a:ext cx="1200474" cy="516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noFill/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6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67" charset="0"/>
            </a:endParaRP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B6B5C689-892C-3E6A-1960-BDB3D88A12DD}"/>
              </a:ext>
            </a:extLst>
          </p:cNvPr>
          <p:cNvGrpSpPr/>
          <p:nvPr userDrawn="1"/>
        </p:nvGrpSpPr>
        <p:grpSpPr>
          <a:xfrm>
            <a:off x="7740352" y="147928"/>
            <a:ext cx="1403648" cy="438769"/>
            <a:chOff x="7416316" y="4434371"/>
            <a:chExt cx="1727684" cy="540060"/>
          </a:xfrm>
          <a:solidFill>
            <a:srgbClr val="0076AF"/>
          </a:solidFill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E3D6C349-AFD9-1859-44ED-167568CC47BA}"/>
                </a:ext>
              </a:extLst>
            </p:cNvPr>
            <p:cNvSpPr/>
            <p:nvPr userDrawn="1"/>
          </p:nvSpPr>
          <p:spPr>
            <a:xfrm>
              <a:off x="7416316" y="4434371"/>
              <a:ext cx="1727684" cy="540060"/>
            </a:xfrm>
            <a:prstGeom prst="rect">
              <a:avLst/>
            </a:prstGeom>
            <a:grpFill/>
            <a:ln>
              <a:noFill/>
            </a:ln>
            <a:effectLst>
              <a:outerShdw blurRad="136525" dist="63500" dir="2400000" algn="tl" rotWithShape="0">
                <a:srgbClr val="000000">
                  <a:alpha val="42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5" name="Bild 12" descr="BUW_Logo-weiss.png">
              <a:extLst>
                <a:ext uri="{FF2B5EF4-FFF2-40B4-BE49-F238E27FC236}">
                  <a16:creationId xmlns:a16="http://schemas.microsoft.com/office/drawing/2014/main" id="{45C4D343-BC80-3B1A-6835-ECC15E5AB2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34018" y="4500113"/>
              <a:ext cx="1146086" cy="417590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163011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/>
  <p:txStyles>
    <p:titleStyle>
      <a:lvl1pPr algn="l" defTabSz="817563" rtl="0" eaLnBrk="1" fontAlgn="base" hangingPunct="1">
        <a:spcBef>
          <a:spcPct val="0"/>
        </a:spcBef>
        <a:spcAft>
          <a:spcPct val="0"/>
        </a:spcAft>
        <a:defRPr sz="2200">
          <a:solidFill>
            <a:srgbClr val="333333"/>
          </a:solidFill>
          <a:latin typeface="+mj-lt"/>
          <a:ea typeface="ＭＳ Ｐゴシック" pitchFamily="68" charset="-128"/>
          <a:cs typeface="ＭＳ Ｐゴシック" pitchFamily="68" charset="-128"/>
        </a:defRPr>
      </a:lvl1pPr>
      <a:lvl2pPr algn="l" defTabSz="817563" rtl="0" eaLnBrk="1" fontAlgn="base" hangingPunct="1">
        <a:spcBef>
          <a:spcPct val="0"/>
        </a:spcBef>
        <a:spcAft>
          <a:spcPct val="0"/>
        </a:spcAft>
        <a:defRPr sz="2200">
          <a:solidFill>
            <a:srgbClr val="333333"/>
          </a:solidFill>
          <a:latin typeface="Arial" pitchFamily="67" charset="0"/>
          <a:ea typeface="ＭＳ Ｐゴシック" pitchFamily="68" charset="-128"/>
          <a:cs typeface="ＭＳ Ｐゴシック" pitchFamily="68" charset="-128"/>
        </a:defRPr>
      </a:lvl2pPr>
      <a:lvl3pPr algn="l" defTabSz="817563" rtl="0" eaLnBrk="1" fontAlgn="base" hangingPunct="1">
        <a:spcBef>
          <a:spcPct val="0"/>
        </a:spcBef>
        <a:spcAft>
          <a:spcPct val="0"/>
        </a:spcAft>
        <a:defRPr sz="2200">
          <a:solidFill>
            <a:srgbClr val="333333"/>
          </a:solidFill>
          <a:latin typeface="Arial" pitchFamily="67" charset="0"/>
          <a:ea typeface="ＭＳ Ｐゴシック" pitchFamily="68" charset="-128"/>
          <a:cs typeface="ＭＳ Ｐゴシック" pitchFamily="68" charset="-128"/>
        </a:defRPr>
      </a:lvl3pPr>
      <a:lvl4pPr algn="l" defTabSz="817563" rtl="0" eaLnBrk="1" fontAlgn="base" hangingPunct="1">
        <a:spcBef>
          <a:spcPct val="0"/>
        </a:spcBef>
        <a:spcAft>
          <a:spcPct val="0"/>
        </a:spcAft>
        <a:defRPr sz="2200">
          <a:solidFill>
            <a:srgbClr val="333333"/>
          </a:solidFill>
          <a:latin typeface="Arial" pitchFamily="67" charset="0"/>
          <a:ea typeface="ＭＳ Ｐゴシック" pitchFamily="68" charset="-128"/>
          <a:cs typeface="ＭＳ Ｐゴシック" pitchFamily="68" charset="-128"/>
        </a:defRPr>
      </a:lvl4pPr>
      <a:lvl5pPr algn="l" defTabSz="817563" rtl="0" eaLnBrk="1" fontAlgn="base" hangingPunct="1">
        <a:spcBef>
          <a:spcPct val="0"/>
        </a:spcBef>
        <a:spcAft>
          <a:spcPct val="0"/>
        </a:spcAft>
        <a:defRPr sz="2200">
          <a:solidFill>
            <a:srgbClr val="333333"/>
          </a:solidFill>
          <a:latin typeface="Arial" pitchFamily="67" charset="0"/>
          <a:ea typeface="ＭＳ Ｐゴシック" pitchFamily="68" charset="-128"/>
          <a:cs typeface="ＭＳ Ｐゴシック" pitchFamily="68" charset="-128"/>
        </a:defRPr>
      </a:lvl5pPr>
      <a:lvl6pPr marL="457200" algn="l" defTabSz="817563" rtl="0" eaLnBrk="1" fontAlgn="base" hangingPunct="1">
        <a:spcBef>
          <a:spcPct val="0"/>
        </a:spcBef>
        <a:spcAft>
          <a:spcPct val="0"/>
        </a:spcAft>
        <a:defRPr sz="2200">
          <a:solidFill>
            <a:srgbClr val="333333"/>
          </a:solidFill>
          <a:latin typeface="Arial" pitchFamily="67" charset="0"/>
        </a:defRPr>
      </a:lvl6pPr>
      <a:lvl7pPr marL="914400" algn="l" defTabSz="817563" rtl="0" eaLnBrk="1" fontAlgn="base" hangingPunct="1">
        <a:spcBef>
          <a:spcPct val="0"/>
        </a:spcBef>
        <a:spcAft>
          <a:spcPct val="0"/>
        </a:spcAft>
        <a:defRPr sz="2200">
          <a:solidFill>
            <a:srgbClr val="333333"/>
          </a:solidFill>
          <a:latin typeface="Arial" pitchFamily="67" charset="0"/>
        </a:defRPr>
      </a:lvl7pPr>
      <a:lvl8pPr marL="1371600" algn="l" defTabSz="817563" rtl="0" eaLnBrk="1" fontAlgn="base" hangingPunct="1">
        <a:spcBef>
          <a:spcPct val="0"/>
        </a:spcBef>
        <a:spcAft>
          <a:spcPct val="0"/>
        </a:spcAft>
        <a:defRPr sz="2200">
          <a:solidFill>
            <a:srgbClr val="333333"/>
          </a:solidFill>
          <a:latin typeface="Arial" pitchFamily="67" charset="0"/>
        </a:defRPr>
      </a:lvl8pPr>
      <a:lvl9pPr marL="1828800" algn="l" defTabSz="817563" rtl="0" eaLnBrk="1" fontAlgn="base" hangingPunct="1">
        <a:spcBef>
          <a:spcPct val="0"/>
        </a:spcBef>
        <a:spcAft>
          <a:spcPct val="0"/>
        </a:spcAft>
        <a:defRPr sz="2200">
          <a:solidFill>
            <a:srgbClr val="333333"/>
          </a:solidFill>
          <a:latin typeface="Arial" pitchFamily="67" charset="0"/>
        </a:defRPr>
      </a:lvl9pPr>
    </p:titleStyle>
    <p:bodyStyle>
      <a:lvl1pPr marL="255588" indent="-255588" algn="l" defTabSz="817563" rtl="0" eaLnBrk="1" fontAlgn="base" hangingPunct="1">
        <a:spcBef>
          <a:spcPct val="20000"/>
        </a:spcBef>
        <a:spcAft>
          <a:spcPct val="0"/>
        </a:spcAft>
        <a:buClr>
          <a:srgbClr val="333333"/>
        </a:buClr>
        <a:buSzPct val="65000"/>
        <a:buFont typeface="Wingdings" charset="0"/>
        <a:buChar char="n"/>
        <a:defRPr sz="1600">
          <a:solidFill>
            <a:schemeClr val="tx1"/>
          </a:solidFill>
          <a:latin typeface="+mn-lt"/>
          <a:ea typeface="ＭＳ Ｐゴシック" pitchFamily="68" charset="-128"/>
          <a:cs typeface="ＭＳ Ｐゴシック" pitchFamily="68" charset="-128"/>
        </a:defRPr>
      </a:lvl1pPr>
      <a:lvl2pPr marL="588963" indent="-163513" algn="l" defTabSz="817563" rtl="0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  <a:ea typeface="ＭＳ Ｐゴシック" pitchFamily="67" charset="-128"/>
        </a:defRPr>
      </a:lvl2pPr>
      <a:lvl3pPr marL="939800" indent="-180975" algn="l" defTabSz="817563" rtl="0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  <a:ea typeface="ＭＳ Ｐゴシック" pitchFamily="67" charset="-128"/>
        </a:defRPr>
      </a:lvl3pPr>
      <a:lvl4pPr marL="1274763" indent="-165100" algn="l" defTabSz="817563" rtl="0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tx1"/>
        </a:buClr>
        <a:defRPr sz="1000">
          <a:solidFill>
            <a:schemeClr val="tx1"/>
          </a:solidFill>
          <a:latin typeface="Verdana" pitchFamily="67" charset="0"/>
          <a:ea typeface="ＭＳ Ｐゴシック" pitchFamily="67" charset="-128"/>
        </a:defRPr>
      </a:lvl4pPr>
      <a:lvl5pPr marL="1903413" indent="-203200" algn="l" defTabSz="817563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100">
          <a:solidFill>
            <a:schemeClr val="bg2"/>
          </a:solidFill>
          <a:latin typeface="Verdana" pitchFamily="67" charset="0"/>
          <a:ea typeface="ＭＳ Ｐゴシック" pitchFamily="67" charset="-128"/>
        </a:defRPr>
      </a:lvl5pPr>
      <a:lvl6pPr marL="2360613" indent="-203200" algn="l" defTabSz="817563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100">
          <a:solidFill>
            <a:schemeClr val="bg2"/>
          </a:solidFill>
          <a:latin typeface="Verdana" pitchFamily="67" charset="0"/>
          <a:ea typeface="ＭＳ Ｐゴシック" pitchFamily="67" charset="-128"/>
        </a:defRPr>
      </a:lvl6pPr>
      <a:lvl7pPr marL="2817813" indent="-203200" algn="l" defTabSz="817563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100">
          <a:solidFill>
            <a:schemeClr val="bg2"/>
          </a:solidFill>
          <a:latin typeface="Verdana" pitchFamily="67" charset="0"/>
          <a:ea typeface="ＭＳ Ｐゴシック" pitchFamily="67" charset="-128"/>
        </a:defRPr>
      </a:lvl7pPr>
      <a:lvl8pPr marL="3275013" indent="-203200" algn="l" defTabSz="817563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100">
          <a:solidFill>
            <a:schemeClr val="bg2"/>
          </a:solidFill>
          <a:latin typeface="Verdana" pitchFamily="67" charset="0"/>
          <a:ea typeface="ＭＳ Ｐゴシック" pitchFamily="67" charset="-128"/>
        </a:defRPr>
      </a:lvl8pPr>
      <a:lvl9pPr marL="3732213" indent="-203200" algn="l" defTabSz="817563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100">
          <a:solidFill>
            <a:schemeClr val="bg2"/>
          </a:solidFill>
          <a:latin typeface="Verdana" pitchFamily="67" charset="0"/>
          <a:ea typeface="ＭＳ Ｐゴシック" pitchFamily="67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55E73738-4846-0D1C-D3DD-A1A4E1E7164F}"/>
              </a:ext>
            </a:extLst>
          </p:cNvPr>
          <p:cNvSpPr/>
          <p:nvPr userDrawn="1"/>
        </p:nvSpPr>
        <p:spPr>
          <a:xfrm>
            <a:off x="0" y="0"/>
            <a:ext cx="9156612" cy="5155572"/>
          </a:xfrm>
          <a:prstGeom prst="rect">
            <a:avLst/>
          </a:prstGeom>
          <a:solidFill>
            <a:srgbClr val="0076A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6E6A668-C18C-487A-99BD-83D520DD5D04}"/>
              </a:ext>
            </a:extLst>
          </p:cNvPr>
          <p:cNvSpPr/>
          <p:nvPr userDrawn="1"/>
        </p:nvSpPr>
        <p:spPr>
          <a:xfrm>
            <a:off x="7428928" y="4069534"/>
            <a:ext cx="1727684" cy="540060"/>
          </a:xfrm>
          <a:prstGeom prst="rect">
            <a:avLst/>
          </a:prstGeom>
          <a:solidFill>
            <a:srgbClr val="7FAD18"/>
          </a:solidFill>
          <a:ln>
            <a:noFill/>
          </a:ln>
          <a:effectLst>
            <a:outerShdw blurRad="136525" dist="63500" dir="2400000" algn="tl" rotWithShape="0">
              <a:srgbClr val="000000">
                <a:alpha val="42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Bild 12" descr="BUW_Logo-weiss.png">
            <a:extLst>
              <a:ext uri="{FF2B5EF4-FFF2-40B4-BE49-F238E27FC236}">
                <a16:creationId xmlns:a16="http://schemas.microsoft.com/office/drawing/2014/main" id="{13DCC5AB-0A29-4ECE-BF96-E791E553E76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6630" y="4135276"/>
            <a:ext cx="1146086" cy="41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57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1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9655182-B2BA-49CB-A991-710E33CBF9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00"/>
          <a:stretch/>
        </p:blipFill>
        <p:spPr>
          <a:xfrm>
            <a:off x="0" y="0"/>
            <a:ext cx="4572000" cy="51435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BE0384C-F2B7-50EA-D86D-B058F3C91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3451" y="1812966"/>
            <a:ext cx="3643019" cy="1140905"/>
          </a:xfrm>
        </p:spPr>
        <p:txBody>
          <a:bodyPr/>
          <a:lstStyle/>
          <a:p>
            <a:r>
              <a:rPr lang="de-DE" dirty="0"/>
              <a:t>Kombi B.A. – Informatik</a:t>
            </a:r>
            <a:br>
              <a:rPr lang="de-DE" dirty="0"/>
            </a:br>
            <a:r>
              <a:rPr lang="de-DE" dirty="0"/>
              <a:t>Musterstundenplan &amp;</a:t>
            </a:r>
            <a:br>
              <a:rPr lang="de-DE" dirty="0"/>
            </a:br>
            <a:r>
              <a:rPr lang="de-DE" dirty="0"/>
              <a:t>Studienverlauf</a:t>
            </a:r>
          </a:p>
        </p:txBody>
      </p:sp>
    </p:spTree>
    <p:extLst>
      <p:ext uri="{BB962C8B-B14F-4D97-AF65-F5344CB8AC3E}">
        <p14:creationId xmlns:p14="http://schemas.microsoft.com/office/powerpoint/2010/main" val="386779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M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ö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chtet ihr in diesem Semester das Modul ”Einf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ü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hrung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 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in die Informatik und Programmierung“ belegen, so m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ü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sst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 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ihr an diesem Blockkurs teilnehmen</a:t>
            </a:r>
          </a:p>
          <a:p>
            <a:pPr algn="l"/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Blockkurs findet statt am 13.10. und 14.10., jeweils von 14-16 Uhr</a:t>
            </a:r>
          </a:p>
          <a:p>
            <a:pPr algn="l"/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N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ä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here Informationen findet ihr im </a:t>
            </a:r>
            <a:r>
              <a:rPr lang="de-DE" sz="1800" b="0" i="0" u="none" strike="noStrike" baseline="0" dirty="0" err="1">
                <a:solidFill>
                  <a:srgbClr val="000000"/>
                </a:solidFill>
                <a:latin typeface="CMSS12"/>
              </a:rPr>
              <a:t>Moodle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-Kurs</a:t>
            </a: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Einführung in die Benutzung der Ausbildungsrechner</a:t>
            </a:r>
          </a:p>
        </p:txBody>
      </p:sp>
    </p:spTree>
    <p:extLst>
      <p:ext uri="{BB962C8B-B14F-4D97-AF65-F5344CB8AC3E}">
        <p14:creationId xmlns:p14="http://schemas.microsoft.com/office/powerpoint/2010/main" val="247507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A7C2FC-B727-4998-AA25-6C3A7FD7E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Erstes Semester</a:t>
            </a:r>
          </a:p>
        </p:txBody>
      </p:sp>
    </p:spTree>
    <p:extLst>
      <p:ext uri="{BB962C8B-B14F-4D97-AF65-F5344CB8AC3E}">
        <p14:creationId xmlns:p14="http://schemas.microsoft.com/office/powerpoint/2010/main" val="1776856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Einf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ü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hrung in die Informatik und Programmierung (Info1,9LP) 2V, 10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Ü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, 2T</a:t>
            </a:r>
          </a:p>
          <a:p>
            <a:pPr algn="l"/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Internettechnologien (Info4,6LP)2V, 1Ü</a:t>
            </a:r>
          </a:p>
          <a:p>
            <a:pPr algn="l"/>
            <a:r>
              <a:rPr lang="en-US" sz="1800" b="0" i="0" u="none" strike="noStrike" baseline="0" dirty="0" err="1">
                <a:solidFill>
                  <a:srgbClr val="000000"/>
                </a:solidFill>
                <a:latin typeface="CMSS12"/>
              </a:rPr>
              <a:t>Mathematik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MSS12"/>
              </a:rPr>
              <a:t> A (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MSS12"/>
              </a:rPr>
              <a:t>Mathe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MSS12"/>
              </a:rPr>
              <a:t> A, 9LP)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3V, 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8Ü</a:t>
            </a:r>
            <a:endParaRPr lang="de-DE" sz="1800" b="0" i="0" u="none" strike="noStrike" baseline="0" dirty="0">
              <a:solidFill>
                <a:srgbClr val="000000"/>
              </a:solidFill>
              <a:latin typeface="CMSS12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Veranstaltungen im ersten Semester </a:t>
            </a:r>
          </a:p>
        </p:txBody>
      </p:sp>
    </p:spTree>
    <p:extLst>
      <p:ext uri="{BB962C8B-B14F-4D97-AF65-F5344CB8AC3E}">
        <p14:creationId xmlns:p14="http://schemas.microsoft.com/office/powerpoint/2010/main" val="4133811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Stundenplan – Alle Profile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0E273B9B-542E-47B4-9AC1-34900BD01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234236"/>
              </p:ext>
            </p:extLst>
          </p:nvPr>
        </p:nvGraphicFramePr>
        <p:xfrm>
          <a:off x="331695" y="1032623"/>
          <a:ext cx="8480610" cy="3078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130">
                  <a:extLst>
                    <a:ext uri="{9D8B030D-6E8A-4147-A177-3AD203B41FA5}">
                      <a16:colId xmlns:a16="http://schemas.microsoft.com/office/drawing/2014/main" val="2439036636"/>
                    </a:ext>
                  </a:extLst>
                </a:gridCol>
                <a:gridCol w="1358496">
                  <a:extLst>
                    <a:ext uri="{9D8B030D-6E8A-4147-A177-3AD203B41FA5}">
                      <a16:colId xmlns:a16="http://schemas.microsoft.com/office/drawing/2014/main" val="1034604365"/>
                    </a:ext>
                  </a:extLst>
                </a:gridCol>
                <a:gridCol w="1358496">
                  <a:extLst>
                    <a:ext uri="{9D8B030D-6E8A-4147-A177-3AD203B41FA5}">
                      <a16:colId xmlns:a16="http://schemas.microsoft.com/office/drawing/2014/main" val="3825741876"/>
                    </a:ext>
                  </a:extLst>
                </a:gridCol>
                <a:gridCol w="1358496">
                  <a:extLst>
                    <a:ext uri="{9D8B030D-6E8A-4147-A177-3AD203B41FA5}">
                      <a16:colId xmlns:a16="http://schemas.microsoft.com/office/drawing/2014/main" val="2026060697"/>
                    </a:ext>
                  </a:extLst>
                </a:gridCol>
                <a:gridCol w="1358496">
                  <a:extLst>
                    <a:ext uri="{9D8B030D-6E8A-4147-A177-3AD203B41FA5}">
                      <a16:colId xmlns:a16="http://schemas.microsoft.com/office/drawing/2014/main" val="4174408820"/>
                    </a:ext>
                  </a:extLst>
                </a:gridCol>
                <a:gridCol w="1358496">
                  <a:extLst>
                    <a:ext uri="{9D8B030D-6E8A-4147-A177-3AD203B41FA5}">
                      <a16:colId xmlns:a16="http://schemas.microsoft.com/office/drawing/2014/main" val="3305919245"/>
                    </a:ext>
                  </a:extLst>
                </a:gridCol>
              </a:tblGrid>
              <a:tr h="286753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Montag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Dienstag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Mittwoch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Donnerstag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Freitag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702247"/>
                  </a:ext>
                </a:extLst>
              </a:tr>
              <a:tr h="602181">
                <a:tc>
                  <a:txBody>
                    <a:bodyPr/>
                    <a:lstStyle/>
                    <a:p>
                      <a:r>
                        <a:rPr lang="de-DE" sz="1200" dirty="0"/>
                        <a:t>8-10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Info 1 Ü</a:t>
                      </a:r>
                    </a:p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Info 1 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Info 1 Ü</a:t>
                      </a:r>
                    </a:p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Info 1 Ü</a:t>
                      </a:r>
                    </a:p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Mathe A 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Info 1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Info 1 Ü</a:t>
                      </a:r>
                    </a:p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798017"/>
                  </a:ext>
                </a:extLst>
              </a:tr>
              <a:tr h="395193">
                <a:tc>
                  <a:txBody>
                    <a:bodyPr/>
                    <a:lstStyle/>
                    <a:p>
                      <a:r>
                        <a:rPr lang="de-DE" sz="1200" dirty="0"/>
                        <a:t>10-12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Mathe A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Mathe A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Mathe A 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88406"/>
                  </a:ext>
                </a:extLst>
              </a:tr>
              <a:tr h="553270">
                <a:tc>
                  <a:txBody>
                    <a:bodyPr/>
                    <a:lstStyle/>
                    <a:p>
                      <a:r>
                        <a:rPr lang="de-DE" sz="1200" dirty="0"/>
                        <a:t>12-14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Mathe A 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Info 1 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Info 1 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Mathe A</a:t>
                      </a:r>
                    </a:p>
                    <a:p>
                      <a:r>
                        <a:rPr lang="de-DE" sz="1200" dirty="0"/>
                        <a:t>Ü 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Info 1 Ü</a:t>
                      </a:r>
                    </a:p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Mathe A Ü 2x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Info 1 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584852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r>
                        <a:rPr lang="de-DE" sz="1200" dirty="0"/>
                        <a:t>14-16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Mathe A 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Info 1 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Info 1 T 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309841"/>
                  </a:ext>
                </a:extLst>
              </a:tr>
              <a:tr h="711347">
                <a:tc>
                  <a:txBody>
                    <a:bodyPr/>
                    <a:lstStyle/>
                    <a:p>
                      <a:r>
                        <a:rPr lang="de-DE" sz="1200" dirty="0"/>
                        <a:t>16-18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err="1"/>
                        <a:t>Internettech</a:t>
                      </a:r>
                      <a:r>
                        <a:rPr lang="de-DE" sz="1200" dirty="0"/>
                        <a:t> 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Info 1 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err="1"/>
                        <a:t>Internettech</a:t>
                      </a:r>
                      <a:endParaRPr lang="de-DE" sz="1200" dirty="0"/>
                    </a:p>
                    <a:p>
                      <a:r>
                        <a:rPr lang="de-DE" sz="1200" dirty="0"/>
                        <a:t>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Mathe A 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Info 1 T 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err="1"/>
                        <a:t>Internettech</a:t>
                      </a:r>
                      <a:endParaRPr lang="de-DE" sz="1200" dirty="0"/>
                    </a:p>
                    <a:p>
                      <a:r>
                        <a:rPr lang="de-DE" sz="1200" dirty="0"/>
                        <a:t>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832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313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A7C2FC-B727-4998-AA25-6C3A7FD7E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Studienverlauf</a:t>
            </a:r>
          </a:p>
        </p:txBody>
      </p:sp>
    </p:spTree>
    <p:extLst>
      <p:ext uri="{BB962C8B-B14F-4D97-AF65-F5344CB8AC3E}">
        <p14:creationId xmlns:p14="http://schemas.microsoft.com/office/powerpoint/2010/main" val="1142753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de-DE" sz="1800" b="0" i="0" u="none" strike="noStrike" baseline="0" dirty="0">
                <a:latin typeface="CMSS12"/>
              </a:rPr>
              <a:t>Wahlpflichtveranstaltungen sollten ab dem dritten Semester besucht werden. Die Auswahl k</a:t>
            </a:r>
            <a:r>
              <a:rPr lang="de-DE" sz="1800" dirty="0">
                <a:latin typeface="CMSS12"/>
              </a:rPr>
              <a:t>ö</a:t>
            </a:r>
            <a:r>
              <a:rPr lang="de-DE" sz="1800" b="0" i="0" u="none" strike="noStrike" baseline="0" dirty="0">
                <a:latin typeface="CMSS12"/>
              </a:rPr>
              <a:t>nnt ihr der Pr</a:t>
            </a:r>
            <a:r>
              <a:rPr lang="de-DE" sz="1800" dirty="0">
                <a:latin typeface="CMSS12"/>
              </a:rPr>
              <a:t>ü</a:t>
            </a:r>
            <a:r>
              <a:rPr lang="de-DE" sz="1800" b="0" i="0" u="none" strike="noStrike" baseline="0" dirty="0">
                <a:latin typeface="CMSS12"/>
              </a:rPr>
              <a:t>fungsordnung</a:t>
            </a:r>
            <a:r>
              <a:rPr lang="de-DE" sz="1800" dirty="0">
                <a:latin typeface="CMSS12"/>
              </a:rPr>
              <a:t> </a:t>
            </a:r>
            <a:r>
              <a:rPr lang="de-DE" sz="1800" b="0" i="0" u="none" strike="noStrike" baseline="0" dirty="0">
                <a:latin typeface="CMSS12"/>
              </a:rPr>
              <a:t>entnehmen. Im Modulhandbuch k</a:t>
            </a:r>
            <a:r>
              <a:rPr lang="de-DE" sz="1800" dirty="0">
                <a:latin typeface="CMSS12"/>
              </a:rPr>
              <a:t>ö</a:t>
            </a:r>
            <a:r>
              <a:rPr lang="de-DE" sz="1800" b="0" i="0" u="none" strike="noStrike" baseline="0" dirty="0">
                <a:latin typeface="CMSS12"/>
              </a:rPr>
              <a:t>nnt</a:t>
            </a:r>
            <a:r>
              <a:rPr lang="de-DE" sz="1800" dirty="0">
                <a:latin typeface="CMSS12"/>
              </a:rPr>
              <a:t> </a:t>
            </a:r>
            <a:r>
              <a:rPr lang="de-DE" sz="1800" b="0" i="0" u="none" strike="noStrike" baseline="0" dirty="0">
                <a:latin typeface="CMSS12"/>
              </a:rPr>
              <a:t>ihr nachlesen, in welchen Semestern die Module angeboten werden. Die beiden Dokumente findet ihr im </a:t>
            </a:r>
            <a:r>
              <a:rPr lang="de-DE" sz="1800" b="0" i="0" u="none" strike="noStrike" baseline="0" dirty="0" err="1">
                <a:latin typeface="CMSS12"/>
              </a:rPr>
              <a:t>Moodle</a:t>
            </a:r>
            <a:r>
              <a:rPr lang="de-DE" sz="1800" b="0" i="0" u="none" strike="noStrike" baseline="0" dirty="0">
                <a:latin typeface="CMSS12"/>
              </a:rPr>
              <a:t>-Kurs der Fachschaft, auf unserer Website oder auf der Webseite des Pr</a:t>
            </a:r>
            <a:r>
              <a:rPr lang="de-DE" sz="1800" dirty="0">
                <a:latin typeface="CMSS12"/>
              </a:rPr>
              <a:t>ü</a:t>
            </a:r>
            <a:r>
              <a:rPr lang="de-DE" sz="1800" b="0" i="0" u="none" strike="noStrike" baseline="0" dirty="0">
                <a:latin typeface="CMSS12"/>
              </a:rPr>
              <a:t>fungsamtes f</a:t>
            </a:r>
            <a:r>
              <a:rPr lang="de-DE" sz="1800" dirty="0">
                <a:latin typeface="CMSS12"/>
              </a:rPr>
              <a:t>ü</a:t>
            </a:r>
            <a:r>
              <a:rPr lang="de-DE" sz="1800" b="0" i="0" u="none" strike="noStrike" baseline="0" dirty="0">
                <a:latin typeface="CMSS12"/>
              </a:rPr>
              <a:t>r diesen Studiengang.</a:t>
            </a: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Wahlpflichtveranstaltungen</a:t>
            </a:r>
          </a:p>
        </p:txBody>
      </p:sp>
    </p:spTree>
    <p:extLst>
      <p:ext uri="{BB962C8B-B14F-4D97-AF65-F5344CB8AC3E}">
        <p14:creationId xmlns:p14="http://schemas.microsoft.com/office/powerpoint/2010/main" val="856093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de-DE" sz="1300" b="0" i="0" u="none" strike="noStrike" baseline="0" dirty="0">
                <a:latin typeface="Arial" panose="020B0604020202020204" pitchFamily="34" charset="0"/>
              </a:rPr>
              <a:t>Es sind 53 LP in dem Pflichtbereich zu erwerben:</a:t>
            </a:r>
            <a:endParaRPr lang="de-DE" sz="1300" dirty="0">
              <a:highlight>
                <a:srgbClr val="FFFF00"/>
              </a:highlight>
            </a:endParaRPr>
          </a:p>
          <a:p>
            <a:pPr lvl="1"/>
            <a:r>
              <a:rPr lang="de-DE" sz="1100" dirty="0">
                <a:highlight>
                  <a:srgbClr val="FFFF00"/>
                </a:highlight>
              </a:rPr>
              <a:t>MAT-S1 Mathematik A 9 LP - 1 </a:t>
            </a:r>
          </a:p>
          <a:p>
            <a:pPr lvl="1"/>
            <a:r>
              <a:rPr lang="de-DE" sz="1100" dirty="0"/>
              <a:t>MAT-S2 Mathematik B 9 LP - 2</a:t>
            </a:r>
          </a:p>
          <a:p>
            <a:pPr lvl="1"/>
            <a:r>
              <a:rPr lang="de-DE" sz="1100" dirty="0">
                <a:highlight>
                  <a:srgbClr val="FFFF00"/>
                </a:highlight>
              </a:rPr>
              <a:t>INF1 Grundlagen aus der Informatik und Programmierung 9 LP - 1  </a:t>
            </a:r>
          </a:p>
          <a:p>
            <a:pPr lvl="1"/>
            <a:r>
              <a:rPr lang="de-DE" sz="1100" dirty="0"/>
              <a:t>INF2 Algorithmen und Datenstrukturen 9 LP - 2</a:t>
            </a:r>
          </a:p>
          <a:p>
            <a:pPr lvl="1"/>
            <a:r>
              <a:rPr lang="de-DE" sz="1100" dirty="0"/>
              <a:t>INF3 Objektorientierte Programmierung 6 LP – 2/3</a:t>
            </a:r>
          </a:p>
          <a:p>
            <a:pPr lvl="1"/>
            <a:r>
              <a:rPr lang="de-DE" sz="1100" dirty="0">
                <a:highlight>
                  <a:srgbClr val="FFFF00"/>
                </a:highlight>
              </a:rPr>
              <a:t>INF4 Internettechnologien 6 LP - 1</a:t>
            </a:r>
          </a:p>
          <a:p>
            <a:pPr lvl="1"/>
            <a:r>
              <a:rPr lang="de-DE" sz="1100" dirty="0"/>
              <a:t>FBE0080 Grundzüge der technischen Informatik 5 LP – 2/4</a:t>
            </a:r>
            <a:endParaRPr lang="de-DE" sz="1100" b="0" i="0" u="none" strike="noStrike" baseline="0" dirty="0">
              <a:solidFill>
                <a:srgbClr val="000000"/>
              </a:solidFill>
              <a:latin typeface="CMSS12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Profil A - Pflichtfächer</a:t>
            </a:r>
          </a:p>
        </p:txBody>
      </p:sp>
    </p:spTree>
    <p:extLst>
      <p:ext uri="{BB962C8B-B14F-4D97-AF65-F5344CB8AC3E}">
        <p14:creationId xmlns:p14="http://schemas.microsoft.com/office/powerpoint/2010/main" val="4174776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de-DE" sz="1300" b="0" i="0" u="none" strike="noStrike" baseline="0" dirty="0">
                <a:latin typeface="Arial" panose="020B0604020202020204" pitchFamily="34" charset="0"/>
              </a:rPr>
              <a:t>mindestens 22 LP in den folgenden Wahlpflichtmodulen: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INF5 Einführung in Datenbanken 6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INF6 Softwaretechnologie 6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INF7 Praktikum zur Softwaretechnologie 6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INF8 Grundlagen der Rechnerarchitektur 6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INF9 Betriebssysteme 6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INF11 Einführung in die Kryptographie 6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INF12 Bild- und Audioverarbeitung 6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INF14 Programmierpraktikum 3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INF15 Einführung in die Didaktik der Informatik 6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INF24 Seminar zur Informatik (Kombi-Bachelor) 4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FBE0103 Prozessinformatik 6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FBE0203 Elektrotechnische Grundlagen der Informatik 7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FBE0204 Rechnernetze 6 LP</a:t>
            </a:r>
          </a:p>
          <a:p>
            <a:pPr lvl="1"/>
            <a:r>
              <a:rPr lang="en-US" sz="1100" b="0" i="0" u="none" strike="noStrike" baseline="0" dirty="0">
                <a:latin typeface="Arial" panose="020B0604020202020204" pitchFamily="34" charset="0"/>
              </a:rPr>
              <a:t>FBE0251 Applied Machine Learning 6 LP</a:t>
            </a:r>
            <a:endParaRPr lang="de-DE" sz="1100" b="0" i="0" u="none" strike="noStrike" baseline="0" dirty="0">
              <a:solidFill>
                <a:srgbClr val="000000"/>
              </a:solidFill>
              <a:latin typeface="CMSS12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Profil A - Wahlpflichtfächer</a:t>
            </a:r>
          </a:p>
        </p:txBody>
      </p:sp>
    </p:spTree>
    <p:extLst>
      <p:ext uri="{BB962C8B-B14F-4D97-AF65-F5344CB8AC3E}">
        <p14:creationId xmlns:p14="http://schemas.microsoft.com/office/powerpoint/2010/main" val="2753194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de-DE" sz="1300" b="0" i="0" u="none" strike="noStrike" baseline="0" dirty="0">
                <a:latin typeface="Arial" panose="020B0604020202020204" pitchFamily="34" charset="0"/>
              </a:rPr>
              <a:t>Es sind 47 LP in dem Pflichtbereich zu erwerben:</a:t>
            </a:r>
            <a:endParaRPr lang="de-DE" sz="1300" dirty="0">
              <a:highlight>
                <a:srgbClr val="FFFF00"/>
              </a:highlight>
            </a:endParaRPr>
          </a:p>
          <a:p>
            <a:pPr lvl="1"/>
            <a:r>
              <a:rPr lang="de-DE" sz="1100" dirty="0">
                <a:highlight>
                  <a:srgbClr val="FFFF00"/>
                </a:highlight>
              </a:rPr>
              <a:t>MAT-S1 Mathematik A 9 LP - 1</a:t>
            </a:r>
          </a:p>
          <a:p>
            <a:pPr lvl="1"/>
            <a:r>
              <a:rPr lang="de-DE" sz="1100" dirty="0">
                <a:highlight>
                  <a:srgbClr val="FFFF00"/>
                </a:highlight>
              </a:rPr>
              <a:t>INF1 Grundlagen aus der Informatik und Programmierung 9 LP - 1</a:t>
            </a:r>
          </a:p>
          <a:p>
            <a:pPr lvl="1"/>
            <a:r>
              <a:rPr lang="de-DE" sz="1100" dirty="0"/>
              <a:t>INF3 Objektorientierte Programmierung 6 LP – 3 (Wechsel C++ &amp; Java)</a:t>
            </a:r>
          </a:p>
          <a:p>
            <a:pPr lvl="1"/>
            <a:r>
              <a:rPr lang="de-DE" sz="1100" dirty="0"/>
              <a:t>INF6 Softwaretechnologie 6 LP - 4</a:t>
            </a:r>
          </a:p>
          <a:p>
            <a:pPr lvl="1"/>
            <a:r>
              <a:rPr lang="de-DE" sz="1100" dirty="0"/>
              <a:t>INF16 Algorithmen und Datenstrukturen sowie ihr didaktischer Aufschluss 11 LP – 2/4</a:t>
            </a:r>
          </a:p>
          <a:p>
            <a:pPr lvl="1"/>
            <a:r>
              <a:rPr lang="de-DE" sz="1100" dirty="0"/>
              <a:t>INF17 Einführung in die Didaktik der Informatik (</a:t>
            </a:r>
            <a:r>
              <a:rPr lang="de-DE" sz="1100" dirty="0" err="1"/>
              <a:t>HRSGe</a:t>
            </a:r>
            <a:r>
              <a:rPr lang="de-DE" sz="1100" dirty="0"/>
              <a:t>) 6 LP -2</a:t>
            </a:r>
          </a:p>
          <a:p>
            <a:pPr algn="l"/>
            <a:endParaRPr lang="de-DE" sz="1800" b="0" i="0" u="none" strike="noStrike" baseline="0" dirty="0">
              <a:solidFill>
                <a:srgbClr val="000000"/>
              </a:solidFill>
              <a:latin typeface="CMSS12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Profil B mit Mathe - Pflichtfächer</a:t>
            </a:r>
          </a:p>
        </p:txBody>
      </p:sp>
    </p:spTree>
    <p:extLst>
      <p:ext uri="{BB962C8B-B14F-4D97-AF65-F5344CB8AC3E}">
        <p14:creationId xmlns:p14="http://schemas.microsoft.com/office/powerpoint/2010/main" val="4017826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de-DE" sz="1900" b="0" i="0" u="none" strike="noStrike" baseline="0" dirty="0">
                <a:latin typeface="Arial" panose="020B0604020202020204" pitchFamily="34" charset="0"/>
              </a:rPr>
              <a:t>mindestens 19 LP aus den folgenden Modulen, wobei mindestens zwei der drei Module INF4, INF5, INF11 gewählt werden müssen: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INF4 Internettechnologien 6 LP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INF5 Einführung in Datenbanken 6 LP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INF8 Grundlagen der Rechnerarchitektur 6 LP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INF9 Betriebssysteme 6 LP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INF11 Einführung in die Kryptographie 6 LP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INF12 Bild- und Audioverarbeitung 6 LP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INF14 Programmierpraktikum 3 LP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INF24 Seminar zur Informatik (Kombi-Bachelor) 4 LP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FBE0080 Grundzüge der technischen Informatik 5 LP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FBE0103 Prozessinformatik 6 LP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FBE0203 Elektrotechnische Grundlagen der Informatik 7 LP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FBE0204 Rechnernetze 6 LP</a:t>
            </a:r>
          </a:p>
          <a:p>
            <a:pPr lvl="1"/>
            <a:r>
              <a:rPr lang="en-US" sz="1600" b="0" i="0" u="none" strike="noStrike" baseline="0" dirty="0">
                <a:latin typeface="Arial" panose="020B0604020202020204" pitchFamily="34" charset="0"/>
              </a:rPr>
              <a:t>FBE0251 Applied Machine Learning 6 LP </a:t>
            </a:r>
            <a:r>
              <a:rPr lang="de-DE" sz="1600" b="0" i="0" u="none" strike="noStrike" baseline="0" dirty="0">
                <a:latin typeface="Arial" panose="020B0604020202020204" pitchFamily="34" charset="0"/>
              </a:rPr>
              <a:t> </a:t>
            </a:r>
          </a:p>
          <a:p>
            <a:pPr algn="l"/>
            <a:r>
              <a:rPr lang="de-DE" sz="1800" b="0" i="0" u="none" strike="noStrike" baseline="0" dirty="0">
                <a:latin typeface="Arial" panose="020B0604020202020204" pitchFamily="34" charset="0"/>
              </a:rPr>
              <a:t>9 LP in einem der folgenden Module: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K-BIL2 Interaktion im schulischen Kontext (Spezielle Bildungswissenschaften I im Profil Grundschule / im Profil Haupt-, Real- Sekundar- und Gesamtschule) 9 LP</a:t>
            </a:r>
          </a:p>
          <a:p>
            <a:pPr lvl="1"/>
            <a:r>
              <a:rPr lang="de-DE" sz="1600" b="0" i="0" u="none" strike="noStrike" baseline="0" dirty="0">
                <a:latin typeface="Arial" panose="020B0604020202020204" pitchFamily="34" charset="0"/>
              </a:rPr>
              <a:t>K-BIL3 Lernen mit neuen Medien (Spezielle Bildungswissenschaften I im Profil Haupt-, Real- Sekundar- und Gesamtschule) 9 LP</a:t>
            </a:r>
            <a:endParaRPr lang="de-DE" sz="1600" b="0" i="0" u="none" strike="noStrike" baseline="0" dirty="0">
              <a:solidFill>
                <a:srgbClr val="000000"/>
              </a:solidFill>
              <a:latin typeface="CMSS12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Profil B mit Mathe - Wahlpflichtfächer</a:t>
            </a:r>
          </a:p>
        </p:txBody>
      </p:sp>
    </p:spTree>
    <p:extLst>
      <p:ext uri="{BB962C8B-B14F-4D97-AF65-F5344CB8AC3E}">
        <p14:creationId xmlns:p14="http://schemas.microsoft.com/office/powerpoint/2010/main" val="4217800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Fachschaft Mathematik und Informatik</a:t>
            </a:r>
          </a:p>
          <a:p>
            <a:r>
              <a:rPr lang="de-DE" dirty="0"/>
              <a:t>Allgemeine Informationen</a:t>
            </a:r>
          </a:p>
          <a:p>
            <a:r>
              <a:rPr lang="de-DE" dirty="0"/>
              <a:t>Erstes Semester</a:t>
            </a:r>
          </a:p>
          <a:p>
            <a:r>
              <a:rPr lang="de-DE" dirty="0"/>
              <a:t>Studienverlauf</a:t>
            </a:r>
          </a:p>
          <a:p>
            <a:r>
              <a:rPr lang="de-DE" dirty="0"/>
              <a:t>Ansprechpartner</a:t>
            </a:r>
          </a:p>
          <a:p>
            <a:r>
              <a:rPr lang="de-DE" dirty="0"/>
              <a:t>Fragen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</a:t>
            </a:r>
          </a:p>
        </p:txBody>
      </p:sp>
    </p:spTree>
    <p:extLst>
      <p:ext uri="{BB962C8B-B14F-4D97-AF65-F5344CB8AC3E}">
        <p14:creationId xmlns:p14="http://schemas.microsoft.com/office/powerpoint/2010/main" val="3419071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de-DE" sz="1300" b="0" i="0" u="none" strike="noStrike" baseline="0" dirty="0">
                <a:latin typeface="Arial" panose="020B0604020202020204" pitchFamily="34" charset="0"/>
              </a:rPr>
              <a:t>Es sind 53 LP in dem Pflichtbereich zu erwerben:</a:t>
            </a:r>
            <a:endParaRPr lang="de-DE" sz="1300" dirty="0">
              <a:highlight>
                <a:srgbClr val="FFFF00"/>
              </a:highlight>
            </a:endParaRPr>
          </a:p>
          <a:p>
            <a:pPr lvl="1"/>
            <a:r>
              <a:rPr lang="de-DE" sz="1100" dirty="0">
                <a:highlight>
                  <a:srgbClr val="FFFF00"/>
                </a:highlight>
              </a:rPr>
              <a:t>INF1 Grundlagen aus der Informatik und Programmierung 9 LP - 1</a:t>
            </a:r>
          </a:p>
          <a:p>
            <a:pPr lvl="1"/>
            <a:r>
              <a:rPr lang="de-DE" sz="1100" dirty="0">
                <a:highlight>
                  <a:srgbClr val="FFFF00"/>
                </a:highlight>
              </a:rPr>
              <a:t>INF3 Objektorientierte Programmierung 6 LP – 1/3</a:t>
            </a:r>
          </a:p>
          <a:p>
            <a:pPr lvl="1"/>
            <a:r>
              <a:rPr lang="de-DE" sz="1100" dirty="0">
                <a:highlight>
                  <a:srgbClr val="FFFF00"/>
                </a:highlight>
              </a:rPr>
              <a:t>INF4 Internettechnologien 6 LP - 1</a:t>
            </a:r>
          </a:p>
          <a:p>
            <a:pPr lvl="1"/>
            <a:r>
              <a:rPr lang="de-DE" sz="1100" dirty="0"/>
              <a:t>INF6 Softwaretechnologie 6 LP - 2</a:t>
            </a:r>
          </a:p>
          <a:p>
            <a:pPr lvl="1"/>
            <a:r>
              <a:rPr lang="de-DE" sz="1100" dirty="0"/>
              <a:t>INF14 Programmierpraktikum 3 LP - 2</a:t>
            </a:r>
          </a:p>
          <a:p>
            <a:pPr lvl="1"/>
            <a:r>
              <a:rPr lang="de-DE" sz="1100" dirty="0"/>
              <a:t>INF16 Algorithmen und Datenstrukturen sowie ihr didaktischer Aufschluss 11 LP - 4</a:t>
            </a:r>
          </a:p>
          <a:p>
            <a:pPr lvl="1"/>
            <a:r>
              <a:rPr lang="de-DE" sz="1100" dirty="0"/>
              <a:t>INF17 Einführung in die Didaktik der Informatik (</a:t>
            </a:r>
            <a:r>
              <a:rPr lang="de-DE" sz="1100" dirty="0" err="1"/>
              <a:t>HRSGe</a:t>
            </a:r>
            <a:r>
              <a:rPr lang="de-DE" sz="1100" dirty="0"/>
              <a:t>) 6 LP - 2</a:t>
            </a:r>
          </a:p>
          <a:p>
            <a:pPr algn="l"/>
            <a:endParaRPr lang="de-DE" sz="1800" b="0" i="0" u="none" strike="noStrike" baseline="0" dirty="0">
              <a:solidFill>
                <a:srgbClr val="000000"/>
              </a:solidFill>
              <a:latin typeface="CMSS12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Profil B ohne Mathe - Pflichtfächer</a:t>
            </a:r>
          </a:p>
        </p:txBody>
      </p:sp>
    </p:spTree>
    <p:extLst>
      <p:ext uri="{BB962C8B-B14F-4D97-AF65-F5344CB8AC3E}">
        <p14:creationId xmlns:p14="http://schemas.microsoft.com/office/powerpoint/2010/main" val="3804209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de-DE" sz="1300" b="0" i="0" u="none" strike="noStrike" baseline="0" dirty="0">
                <a:latin typeface="Arial" panose="020B0604020202020204" pitchFamily="34" charset="0"/>
              </a:rPr>
              <a:t>Es sind 53 LP in dem Pflichtbereich zu erwerben:</a:t>
            </a:r>
            <a:endParaRPr lang="de-DE" sz="1300" dirty="0">
              <a:highlight>
                <a:srgbClr val="FFFF00"/>
              </a:highlight>
            </a:endParaRPr>
          </a:p>
          <a:p>
            <a:pPr lvl="1"/>
            <a:r>
              <a:rPr lang="de-DE" sz="1100" dirty="0">
                <a:highlight>
                  <a:srgbClr val="FFFF00"/>
                </a:highlight>
              </a:rPr>
              <a:t>MAT-S1 Mathematik A 9 LP - 1</a:t>
            </a:r>
          </a:p>
          <a:p>
            <a:pPr lvl="1"/>
            <a:r>
              <a:rPr lang="de-DE" sz="1100" dirty="0"/>
              <a:t>MAT-S2 Mathematik B 9 LP - 2</a:t>
            </a:r>
          </a:p>
          <a:p>
            <a:pPr lvl="1"/>
            <a:r>
              <a:rPr lang="de-DE" sz="1100" dirty="0">
                <a:highlight>
                  <a:srgbClr val="FFFF00"/>
                </a:highlight>
              </a:rPr>
              <a:t>INF1 Grundlagen aus der Informatik und Programmierung 9 LP - 1</a:t>
            </a:r>
          </a:p>
          <a:p>
            <a:pPr lvl="1"/>
            <a:r>
              <a:rPr lang="de-DE" sz="1100" dirty="0"/>
              <a:t>INF2 Algorithmen und Datenstrukturen 9 LP - 2</a:t>
            </a:r>
          </a:p>
          <a:p>
            <a:pPr lvl="1"/>
            <a:r>
              <a:rPr lang="de-DE" sz="1100" dirty="0"/>
              <a:t>INF3 Objektorientierte Programmierung 6 LP – 2</a:t>
            </a:r>
          </a:p>
          <a:p>
            <a:pPr lvl="1"/>
            <a:r>
              <a:rPr lang="de-DE" sz="1100" dirty="0">
                <a:highlight>
                  <a:srgbClr val="FFFF00"/>
                </a:highlight>
              </a:rPr>
              <a:t>INF4 Internettechnologien 6 LP - 1</a:t>
            </a:r>
          </a:p>
          <a:p>
            <a:pPr lvl="1"/>
            <a:r>
              <a:rPr lang="de-DE" sz="1100" dirty="0"/>
              <a:t>FBE0080 Grundzüge der technischen Informatik 5 LP – 2/4</a:t>
            </a:r>
            <a:endParaRPr lang="de-DE" sz="1100" b="0" i="0" u="none" strike="noStrike" baseline="0" dirty="0">
              <a:solidFill>
                <a:srgbClr val="000000"/>
              </a:solidFill>
              <a:latin typeface="CMSS12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Profil C - Pflichtfächer</a:t>
            </a:r>
          </a:p>
        </p:txBody>
      </p:sp>
    </p:spTree>
    <p:extLst>
      <p:ext uri="{BB962C8B-B14F-4D97-AF65-F5344CB8AC3E}">
        <p14:creationId xmlns:p14="http://schemas.microsoft.com/office/powerpoint/2010/main" val="2939832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de-DE" sz="1300" b="0" i="0" u="none" strike="noStrike" baseline="0" dirty="0">
                <a:latin typeface="Arial" panose="020B0604020202020204" pitchFamily="34" charset="0"/>
              </a:rPr>
              <a:t>sowie mindestens 22 LP in den folgenden Wahlpflichtmodulen: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INF6 Softwaretechnologie 6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INF7 Praktikum zur Softwaretechnologie 6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INF8 Grundlagen der Rechnerarchitektur 6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INF9 Betriebssysteme 6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INF14 Programmierpraktikum 3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INF24 Seminar zur Informatik (Kombi-Bachelor) 4 LP</a:t>
            </a:r>
          </a:p>
          <a:p>
            <a:pPr lvl="1"/>
            <a:r>
              <a:rPr lang="de-DE" sz="1100" b="0" i="0" u="none" strike="noStrike" baseline="0" dirty="0">
                <a:latin typeface="Arial" panose="020B0604020202020204" pitchFamily="34" charset="0"/>
              </a:rPr>
              <a:t>FBE0204 Rechnernetze 6 LP</a:t>
            </a:r>
            <a:endParaRPr lang="de-DE" sz="1100" b="0" i="0" u="none" strike="noStrike" baseline="0" dirty="0">
              <a:solidFill>
                <a:srgbClr val="000000"/>
              </a:solidFill>
              <a:latin typeface="CMSS12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Profil C - Wahlpflichtfächer</a:t>
            </a:r>
          </a:p>
        </p:txBody>
      </p:sp>
    </p:spTree>
    <p:extLst>
      <p:ext uri="{BB962C8B-B14F-4D97-AF65-F5344CB8AC3E}">
        <p14:creationId xmlns:p14="http://schemas.microsoft.com/office/powerpoint/2010/main" val="40541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A7C2FC-B727-4998-AA25-6C3A7FD7E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Ansprechpartner</a:t>
            </a:r>
          </a:p>
        </p:txBody>
      </p:sp>
    </p:spTree>
    <p:extLst>
      <p:ext uri="{BB962C8B-B14F-4D97-AF65-F5344CB8AC3E}">
        <p14:creationId xmlns:p14="http://schemas.microsoft.com/office/powerpoint/2010/main" val="19270791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de-DE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0" indent="0" algn="l">
              <a:buNone/>
            </a:pPr>
            <a:endParaRPr lang="de-DE" dirty="0">
              <a:solidFill>
                <a:srgbClr val="000000"/>
              </a:solidFill>
              <a:latin typeface="+mj-lt"/>
            </a:endParaRPr>
          </a:p>
          <a:p>
            <a:pPr marL="0" indent="0" algn="l">
              <a:buNone/>
            </a:pPr>
            <a:r>
              <a:rPr lang="de-DE" b="0" i="0" u="none" strike="noStrike" baseline="0" dirty="0">
                <a:solidFill>
                  <a:srgbClr val="000000"/>
                </a:solidFill>
                <a:latin typeface="+mj-lt"/>
              </a:rPr>
              <a:t>Dr. Holger Arndt</a:t>
            </a:r>
          </a:p>
          <a:p>
            <a:pPr algn="l"/>
            <a:r>
              <a:rPr lang="de-DE" sz="1800" b="0" i="0" u="none" strike="noStrike" baseline="0" dirty="0">
                <a:solidFill>
                  <a:srgbClr val="446700"/>
                </a:solidFill>
                <a:latin typeface="+mj-lt"/>
              </a:rPr>
              <a:t> </a:t>
            </a:r>
            <a:r>
              <a:rPr lang="de-DE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arndt@math.uni-wuppertal.de</a:t>
            </a:r>
          </a:p>
          <a:p>
            <a:pPr algn="l"/>
            <a:r>
              <a:rPr lang="de-DE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G.14.16</a:t>
            </a:r>
          </a:p>
          <a:p>
            <a:pPr algn="l"/>
            <a:r>
              <a:rPr lang="de-DE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Sprechstunde nach Vereinbarung</a:t>
            </a:r>
          </a:p>
          <a:p>
            <a:pPr algn="l"/>
            <a:r>
              <a:rPr lang="de-DE" sz="1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https://www.ai.uniwuppertal.de/de/angewandteinformatik/personen/holger-arndt.html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Ansprechpartner</a:t>
            </a:r>
          </a:p>
        </p:txBody>
      </p:sp>
    </p:spTree>
    <p:extLst>
      <p:ext uri="{BB962C8B-B14F-4D97-AF65-F5344CB8AC3E}">
        <p14:creationId xmlns:p14="http://schemas.microsoft.com/office/powerpoint/2010/main" val="2640701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A7C2FC-B727-4998-AA25-6C3A7FD7E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Fragen</a:t>
            </a:r>
          </a:p>
        </p:txBody>
      </p:sp>
    </p:spTree>
    <p:extLst>
      <p:ext uri="{BB962C8B-B14F-4D97-AF65-F5344CB8AC3E}">
        <p14:creationId xmlns:p14="http://schemas.microsoft.com/office/powerpoint/2010/main" val="312571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2AEAB-EEA0-1F7D-C04A-2939A24BF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Fachschaft Mathematik und Informatik</a:t>
            </a:r>
          </a:p>
        </p:txBody>
      </p:sp>
    </p:spTree>
    <p:extLst>
      <p:ext uri="{BB962C8B-B14F-4D97-AF65-F5344CB8AC3E}">
        <p14:creationId xmlns:p14="http://schemas.microsoft.com/office/powerpoint/2010/main" val="287714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Fachschaft für Mathematik &amp; Informatik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24046AD-EA23-4F4F-965C-356367461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621" y="2549719"/>
            <a:ext cx="1802732" cy="181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715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2AEAB-EEA0-1F7D-C04A-2939A24BF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Allgemeine Informationen</a:t>
            </a:r>
          </a:p>
        </p:txBody>
      </p:sp>
    </p:spTree>
    <p:extLst>
      <p:ext uri="{BB962C8B-B14F-4D97-AF65-F5344CB8AC3E}">
        <p14:creationId xmlns:p14="http://schemas.microsoft.com/office/powerpoint/2010/main" val="3729637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de-DE" sz="1600" dirty="0">
                <a:solidFill>
                  <a:srgbClr val="000000"/>
                </a:solidFill>
              </a:rPr>
              <a:t>Profil A (</a:t>
            </a:r>
            <a:r>
              <a:rPr lang="de-DE" sz="1600" dirty="0"/>
              <a:t>Fachwissenschaft, Gymnasium und Gesamtschule (</a:t>
            </a:r>
            <a:r>
              <a:rPr lang="de-DE" sz="1600" dirty="0" err="1"/>
              <a:t>Gym</a:t>
            </a:r>
            <a:r>
              <a:rPr lang="de-DE" sz="1600" dirty="0"/>
              <a:t>/Ge), Berufskolleg (BK) oder freie Wirtschaft)</a:t>
            </a:r>
          </a:p>
          <a:p>
            <a:pPr algn="l"/>
            <a:r>
              <a:rPr lang="de-DE" sz="1600" b="0" i="0" u="none" strike="noStrike" baseline="0" dirty="0">
                <a:solidFill>
                  <a:srgbClr val="000000"/>
                </a:solidFill>
              </a:rPr>
              <a:t>Profil B (</a:t>
            </a:r>
            <a:r>
              <a:rPr lang="de-DE" sz="1600" dirty="0"/>
              <a:t>Haupt-, Real-, Sekundar- und Gesamtschule (</a:t>
            </a:r>
            <a:r>
              <a:rPr lang="de-DE" sz="1600" dirty="0" err="1"/>
              <a:t>HRSGe</a:t>
            </a:r>
            <a:r>
              <a:rPr lang="de-DE" sz="1600" dirty="0"/>
              <a:t>))</a:t>
            </a:r>
          </a:p>
          <a:p>
            <a:pPr lvl="1"/>
            <a:r>
              <a:rPr lang="de-DE" sz="1400" b="0" i="0" u="none" strike="noStrike" baseline="0" dirty="0">
                <a:solidFill>
                  <a:srgbClr val="000000"/>
                </a:solidFill>
              </a:rPr>
              <a:t>Mit oder ohne Mathe möglich</a:t>
            </a:r>
          </a:p>
          <a:p>
            <a:r>
              <a:rPr lang="de-DE" sz="1600" dirty="0">
                <a:solidFill>
                  <a:srgbClr val="000000"/>
                </a:solidFill>
              </a:rPr>
              <a:t>Profil C (Digital Publishing)</a:t>
            </a:r>
          </a:p>
          <a:p>
            <a:r>
              <a:rPr lang="de-DE" sz="1600" b="0" i="0" u="none" strike="noStrike" baseline="0" dirty="0">
                <a:solidFill>
                  <a:srgbClr val="000000"/>
                </a:solidFill>
              </a:rPr>
              <a:t>Je nach Profilauswahl ändern sich sowohl Pflicht- als auch Wahlpflichtkurse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Profilauswahl</a:t>
            </a:r>
          </a:p>
        </p:txBody>
      </p:sp>
    </p:spTree>
    <p:extLst>
      <p:ext uri="{BB962C8B-B14F-4D97-AF65-F5344CB8AC3E}">
        <p14:creationId xmlns:p14="http://schemas.microsoft.com/office/powerpoint/2010/main" val="3729222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de-DE" sz="1800" dirty="0">
                <a:solidFill>
                  <a:srgbClr val="000000"/>
                </a:solidFill>
                <a:latin typeface="CMSS12"/>
              </a:rPr>
              <a:t>Ob der Kurs in dem Semester verfügbar ist, in dem du </a:t>
            </a:r>
            <a:r>
              <a:rPr lang="de-DE" sz="1800" dirty="0" err="1">
                <a:solidFill>
                  <a:srgbClr val="000000"/>
                </a:solidFill>
                <a:latin typeface="CMSS12"/>
              </a:rPr>
              <a:t>ihne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 belegen willst, kannst du dem Modulhandbuch entnehmen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.</a:t>
            </a:r>
          </a:p>
          <a:p>
            <a:pPr algn="l"/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Bitte verschafft euch sp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ä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testens im Verlauf des n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ä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chsten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 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Sommersemesters einen Überblick dar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ü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ber, welches Wahlpflichtmodul in welchem Semester angeboten wird.</a:t>
            </a:r>
          </a:p>
          <a:p>
            <a:pPr algn="l"/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Zu einigen Veranstaltung werden immer zwei Pr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ü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fungstermine angeboten. Einer direkt im Anschluss an die Veranstaltung, der andere ein Semester sp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ä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ter.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Überblick verschaffen</a:t>
            </a:r>
          </a:p>
        </p:txBody>
      </p:sp>
    </p:spTree>
    <p:extLst>
      <p:ext uri="{BB962C8B-B14F-4D97-AF65-F5344CB8AC3E}">
        <p14:creationId xmlns:p14="http://schemas.microsoft.com/office/powerpoint/2010/main" val="1883683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Solltet ihr Wiederholungsbedarf im mathematischen Grundlagenwissen haben, so k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ö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nnt ihr mit Hilfe des Online Mathematik Br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ü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ckenkurses OMB+ die Wissensl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ü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cken selbstst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ä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ndig schließen.</a:t>
            </a:r>
          </a:p>
          <a:p>
            <a:pPr algn="l"/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URL: </a:t>
            </a:r>
            <a:r>
              <a:rPr lang="de-DE" sz="1800" b="0" i="0" u="none" strike="noStrike" baseline="0" dirty="0">
                <a:solidFill>
                  <a:srgbClr val="446700"/>
                </a:solidFill>
                <a:latin typeface="CMTT12"/>
              </a:rPr>
              <a:t>www.ombplus.de</a:t>
            </a: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Wiederholung</a:t>
            </a:r>
          </a:p>
        </p:txBody>
      </p:sp>
    </p:spTree>
    <p:extLst>
      <p:ext uri="{BB962C8B-B14F-4D97-AF65-F5344CB8AC3E}">
        <p14:creationId xmlns:p14="http://schemas.microsoft.com/office/powerpoint/2010/main" val="875562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82FFE9D-B749-DDF6-920D-79ACC337BF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Solltet ihr in den Modulen Mathematik A oder Mathematik B Probleme haben, so k</a:t>
            </a:r>
            <a:r>
              <a:rPr lang="de-DE" sz="1800" dirty="0">
                <a:solidFill>
                  <a:srgbClr val="000000"/>
                </a:solidFill>
                <a:latin typeface="CMSS12"/>
              </a:rPr>
              <a:t>ö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nnt ihr euch wochentags an die Mathewerkstatt wenden.</a:t>
            </a:r>
          </a:p>
          <a:p>
            <a:pPr algn="l"/>
            <a:r>
              <a:rPr lang="de-DE" sz="1800" b="0" i="0" u="none" strike="noStrike" baseline="0" dirty="0">
                <a:solidFill>
                  <a:srgbClr val="000000"/>
                </a:solidFill>
                <a:latin typeface="CMSS12"/>
              </a:rPr>
              <a:t>Nähere Informationen findet ihr unter: </a:t>
            </a:r>
            <a:r>
              <a:rPr lang="de-DE" sz="1800" b="0" i="0" u="none" strike="noStrike" baseline="0" dirty="0">
                <a:solidFill>
                  <a:srgbClr val="446700"/>
                </a:solidFill>
                <a:latin typeface="CMTT12"/>
              </a:rPr>
              <a:t>www.mathewerkstatt.uni-wuppertal.de</a:t>
            </a: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4CD556-EDCD-C472-9793-626DDE17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Mathewerkstatt</a:t>
            </a:r>
          </a:p>
        </p:txBody>
      </p:sp>
    </p:spTree>
    <p:extLst>
      <p:ext uri="{BB962C8B-B14F-4D97-AF65-F5344CB8AC3E}">
        <p14:creationId xmlns:p14="http://schemas.microsoft.com/office/powerpoint/2010/main" val="3354467464"/>
      </p:ext>
    </p:extLst>
  </p:cSld>
  <p:clrMapOvr>
    <a:masterClrMapping/>
  </p:clrMapOvr>
</p:sld>
</file>

<file path=ppt/theme/theme1.xml><?xml version="1.0" encoding="utf-8"?>
<a:theme xmlns:a="http://schemas.openxmlformats.org/drawingml/2006/main" name="Titel_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_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6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67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Zwischenfoli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1100</Words>
  <Application>Microsoft Office PowerPoint</Application>
  <PresentationFormat>Bildschirmpräsentation (16:9)</PresentationFormat>
  <Paragraphs>167</Paragraphs>
  <Slides>25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25</vt:i4>
      </vt:variant>
    </vt:vector>
  </HeadingPairs>
  <TitlesOfParts>
    <vt:vector size="37" baseType="lpstr">
      <vt:lpstr>Arial</vt:lpstr>
      <vt:lpstr>Calibri</vt:lpstr>
      <vt:lpstr>CMSS12</vt:lpstr>
      <vt:lpstr>CMTT12</vt:lpstr>
      <vt:lpstr>Times</vt:lpstr>
      <vt:lpstr>Verdana</vt:lpstr>
      <vt:lpstr>Wingdings</vt:lpstr>
      <vt:lpstr>Titel_1</vt:lpstr>
      <vt:lpstr>1_Benutzerdefiniertes Design</vt:lpstr>
      <vt:lpstr>2_Benutzerdefiniertes Design</vt:lpstr>
      <vt:lpstr>3_Benutzerdefiniertes_Design</vt:lpstr>
      <vt:lpstr>Zwischenfolie</vt:lpstr>
      <vt:lpstr>Kombi B.A. – Informatik Musterstundenplan &amp; Studienverlauf</vt:lpstr>
      <vt:lpstr>Inhalt</vt:lpstr>
      <vt:lpstr>Fachschaft Mathematik und Informatik</vt:lpstr>
      <vt:lpstr>Fachschaft für Mathematik &amp; Informatik</vt:lpstr>
      <vt:lpstr>Allgemeine Informationen</vt:lpstr>
      <vt:lpstr>Profilauswahl</vt:lpstr>
      <vt:lpstr>Überblick verschaffen</vt:lpstr>
      <vt:lpstr>Wiederholung</vt:lpstr>
      <vt:lpstr>Mathewerkstatt</vt:lpstr>
      <vt:lpstr>Einführung in die Benutzung der Ausbildungsrechner</vt:lpstr>
      <vt:lpstr>Erstes Semester</vt:lpstr>
      <vt:lpstr>Veranstaltungen im ersten Semester </vt:lpstr>
      <vt:lpstr>Beispiel Stundenplan – Alle Profile</vt:lpstr>
      <vt:lpstr>Studienverlauf</vt:lpstr>
      <vt:lpstr>Wahlpflichtveranstaltungen</vt:lpstr>
      <vt:lpstr>Profil A - Pflichtfächer</vt:lpstr>
      <vt:lpstr>Profil A - Wahlpflichtfächer</vt:lpstr>
      <vt:lpstr>Profil B mit Mathe - Pflichtfächer</vt:lpstr>
      <vt:lpstr>Profil B mit Mathe - Wahlpflichtfächer</vt:lpstr>
      <vt:lpstr>Profil B ohne Mathe - Pflichtfächer</vt:lpstr>
      <vt:lpstr>Profil C - Pflichtfächer</vt:lpstr>
      <vt:lpstr>Profil C - Wahlpflichtfächer</vt:lpstr>
      <vt:lpstr>Ansprechpartner</vt:lpstr>
      <vt:lpstr>Ansprechpartner</vt:lpstr>
      <vt:lpstr>Fragen</vt:lpstr>
    </vt:vector>
  </TitlesOfParts>
  <Manager/>
  <Company>Bergische Universität Wuppertal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Nicklas Neubauer</dc:creator>
  <cp:keywords/>
  <dc:description/>
  <cp:lastModifiedBy>Nicklas Neubauer</cp:lastModifiedBy>
  <cp:revision>924</cp:revision>
  <cp:lastPrinted>2015-01-07T13:01:17Z</cp:lastPrinted>
  <dcterms:created xsi:type="dcterms:W3CDTF">2013-01-14T08:49:01Z</dcterms:created>
  <dcterms:modified xsi:type="dcterms:W3CDTF">2023-09-10T20:42:11Z</dcterms:modified>
  <cp:category/>
</cp:coreProperties>
</file>