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2" r:id="rId2"/>
    <p:sldMasterId id="2147483676" r:id="rId3"/>
    <p:sldMasterId id="2147483681" r:id="rId4"/>
  </p:sldMasterIdLst>
  <p:notesMasterIdLst>
    <p:notesMasterId r:id="rId26"/>
  </p:notesMasterIdLst>
  <p:handoutMasterIdLst>
    <p:handoutMasterId r:id="rId27"/>
  </p:handoutMasterIdLst>
  <p:sldIdLst>
    <p:sldId id="278" r:id="rId5"/>
    <p:sldId id="277" r:id="rId6"/>
    <p:sldId id="279" r:id="rId7"/>
    <p:sldId id="280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3" r:id="rId17"/>
    <p:sldId id="294" r:id="rId18"/>
    <p:sldId id="295" r:id="rId19"/>
    <p:sldId id="296" r:id="rId20"/>
    <p:sldId id="298" r:id="rId21"/>
    <p:sldId id="300" r:id="rId22"/>
    <p:sldId id="301" r:id="rId23"/>
    <p:sldId id="282" r:id="rId24"/>
    <p:sldId id="283" r:id="rId25"/>
  </p:sldIdLst>
  <p:sldSz cx="9144000" cy="6858000" type="screen4x3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lgemeines" id="{E4DFD7EC-7F64-4290-93AD-14DBB1E3D386}">
          <p14:sldIdLst>
            <p14:sldId id="278"/>
            <p14:sldId id="277"/>
            <p14:sldId id="279"/>
            <p14:sldId id="280"/>
            <p14:sldId id="281"/>
            <p14:sldId id="284"/>
            <p14:sldId id="285"/>
            <p14:sldId id="286"/>
            <p14:sldId id="287"/>
          </p14:sldIdLst>
        </p14:section>
        <p14:section name="Struktur des Studiengangs" id="{8DF6C39F-8CDA-4193-B564-AF0D58616B67}">
          <p14:sldIdLst>
            <p14:sldId id="288"/>
            <p14:sldId id="289"/>
          </p14:sldIdLst>
        </p14:section>
        <p14:section name="Anwendungsfach" id="{825D4285-AC75-4BBF-8257-7F5077428A20}">
          <p14:sldIdLst>
            <p14:sldId id="292"/>
            <p14:sldId id="293"/>
            <p14:sldId id="294"/>
            <p14:sldId id="295"/>
            <p14:sldId id="296"/>
            <p14:sldId id="298"/>
          </p14:sldIdLst>
        </p14:section>
        <p14:section name="Weitere Veranstaltungen" id="{5FA56B99-A326-47FC-BDCB-12206CE37332}">
          <p14:sldIdLst>
            <p14:sldId id="300"/>
            <p14:sldId id="301"/>
          </p14:sldIdLst>
        </p14:section>
        <p14:section name="Ende" id="{C315BDA9-67D7-4475-8492-224742BEECBA}">
          <p14:sldIdLst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19">
          <p15:clr>
            <a:srgbClr val="A4A3A4"/>
          </p15:clr>
        </p15:guide>
        <p15:guide id="2" orient="horz" pos="131">
          <p15:clr>
            <a:srgbClr val="A4A3A4"/>
          </p15:clr>
        </p15:guide>
        <p15:guide id="3" orient="horz" pos="592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orient="horz" pos="1825">
          <p15:clr>
            <a:srgbClr val="A4A3A4"/>
          </p15:clr>
        </p15:guide>
        <p15:guide id="6" orient="horz" pos="2516">
          <p15:clr>
            <a:srgbClr val="A4A3A4"/>
          </p15:clr>
        </p15:guide>
        <p15:guide id="7" orient="horz" pos="3657" userDrawn="1">
          <p15:clr>
            <a:srgbClr val="A4A3A4"/>
          </p15:clr>
        </p15:guide>
        <p15:guide id="8" orient="horz" pos="1296">
          <p15:clr>
            <a:srgbClr val="A4A3A4"/>
          </p15:clr>
        </p15:guide>
        <p15:guide id="9" orient="horz" pos="1107">
          <p15:clr>
            <a:srgbClr val="A4A3A4"/>
          </p15:clr>
        </p15:guide>
        <p15:guide id="10" orient="horz" pos="2147">
          <p15:clr>
            <a:srgbClr val="A4A3A4"/>
          </p15:clr>
        </p15:guide>
        <p15:guide id="11" orient="horz" pos="1609">
          <p15:clr>
            <a:srgbClr val="A4A3A4"/>
          </p15:clr>
        </p15:guide>
        <p15:guide id="12" pos="4612">
          <p15:clr>
            <a:srgbClr val="A4A3A4"/>
          </p15:clr>
        </p15:guide>
        <p15:guide id="13" pos="5587">
          <p15:clr>
            <a:srgbClr val="A4A3A4"/>
          </p15:clr>
        </p15:guide>
        <p15:guide id="14" pos="448">
          <p15:clr>
            <a:srgbClr val="A4A3A4"/>
          </p15:clr>
        </p15:guide>
        <p15:guide id="15" pos="1830">
          <p15:clr>
            <a:srgbClr val="A4A3A4"/>
          </p15:clr>
        </p15:guide>
        <p15:guide id="16" pos="2277">
          <p15:clr>
            <a:srgbClr val="A4A3A4"/>
          </p15:clr>
        </p15:guide>
        <p15:guide id="17" pos="4208">
          <p15:clr>
            <a:srgbClr val="A4A3A4"/>
          </p15:clr>
        </p15:guide>
        <p15:guide id="18" pos="3766">
          <p15:clr>
            <a:srgbClr val="A4A3A4"/>
          </p15:clr>
        </p15:guide>
        <p15:guide id="19" pos="5632">
          <p15:clr>
            <a:srgbClr val="A4A3A4"/>
          </p15:clr>
        </p15:guide>
        <p15:guide id="20" orient="horz" pos="3839">
          <p15:clr>
            <a:srgbClr val="A4A3A4"/>
          </p15:clr>
        </p15:guide>
        <p15:guide id="21" orient="horz" pos="163">
          <p15:clr>
            <a:srgbClr val="A4A3A4"/>
          </p15:clr>
        </p15:guide>
        <p15:guide id="22" orient="horz" pos="4178">
          <p15:clr>
            <a:srgbClr val="A4A3A4"/>
          </p15:clr>
        </p15:guide>
        <p15:guide id="24" orient="horz" pos="648">
          <p15:clr>
            <a:srgbClr val="A4A3A4"/>
          </p15:clr>
        </p15:guide>
        <p15:guide id="25" orient="horz" pos="3373">
          <p15:clr>
            <a:srgbClr val="A4A3A4"/>
          </p15:clr>
        </p15:guide>
        <p15:guide id="26" orient="horz" pos="2159">
          <p15:clr>
            <a:srgbClr val="A4A3A4"/>
          </p15:clr>
        </p15:guide>
        <p15:guide id="27" orient="horz" pos="802">
          <p15:clr>
            <a:srgbClr val="A4A3A4"/>
          </p15:clr>
        </p15:guide>
        <p15:guide id="28" pos="5463">
          <p15:clr>
            <a:srgbClr val="A4A3A4"/>
          </p15:clr>
        </p15:guide>
        <p15:guide id="29" pos="676">
          <p15:clr>
            <a:srgbClr val="A4A3A4"/>
          </p15:clr>
        </p15:guide>
        <p15:guide id="30" pos="426">
          <p15:clr>
            <a:srgbClr val="A4A3A4"/>
          </p15:clr>
        </p15:guide>
        <p15:guide id="31" pos="255">
          <p15:clr>
            <a:srgbClr val="A4A3A4"/>
          </p15:clr>
        </p15:guide>
        <p15:guide id="32" pos="2880">
          <p15:clr>
            <a:srgbClr val="A4A3A4"/>
          </p15:clr>
        </p15:guide>
        <p15:guide id="33" pos="1428">
          <p15:clr>
            <a:srgbClr val="A4A3A4"/>
          </p15:clr>
        </p15:guide>
        <p15:guide id="34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sch, Johannes" initials="B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A17"/>
    <a:srgbClr val="7FAD18"/>
    <a:srgbClr val="7AB800"/>
    <a:srgbClr val="7D2723"/>
    <a:srgbClr val="70A51C"/>
    <a:srgbClr val="6EA01D"/>
    <a:srgbClr val="4C1920"/>
    <a:srgbClr val="008B95"/>
    <a:srgbClr val="6D005E"/>
    <a:srgbClr val="61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6323" autoAdjust="0"/>
  </p:normalViewPr>
  <p:slideViewPr>
    <p:cSldViewPr snapToObjects="1">
      <p:cViewPr varScale="1">
        <p:scale>
          <a:sx n="111" d="100"/>
          <a:sy n="111" d="100"/>
        </p:scale>
        <p:origin x="1428" y="102"/>
      </p:cViewPr>
      <p:guideLst>
        <p:guide orient="horz" pos="3319"/>
        <p:guide orient="horz" pos="131"/>
        <p:guide orient="horz" pos="592"/>
        <p:guide orient="horz" pos="811"/>
        <p:guide orient="horz" pos="1825"/>
        <p:guide orient="horz" pos="2516"/>
        <p:guide orient="horz" pos="3657"/>
        <p:guide orient="horz" pos="1296"/>
        <p:guide orient="horz" pos="1107"/>
        <p:guide orient="horz" pos="2147"/>
        <p:guide orient="horz" pos="1609"/>
        <p:guide pos="4612"/>
        <p:guide pos="5587"/>
        <p:guide pos="448"/>
        <p:guide pos="1830"/>
        <p:guide pos="2277"/>
        <p:guide pos="4208"/>
        <p:guide pos="3766"/>
        <p:guide pos="5632"/>
        <p:guide orient="horz" pos="3839"/>
        <p:guide orient="horz" pos="163"/>
        <p:guide orient="horz" pos="4178"/>
        <p:guide orient="horz" pos="648"/>
        <p:guide orient="horz" pos="3373"/>
        <p:guide orient="horz" pos="2159"/>
        <p:guide orient="horz" pos="802"/>
        <p:guide pos="5463"/>
        <p:guide pos="676"/>
        <p:guide pos="426"/>
        <p:guide pos="255"/>
        <p:guide pos="2880"/>
        <p:guide pos="1428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08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FADF-6F91-4700-ADCF-C6A210CCAC3A}" type="datetimeFigureOut">
              <a:rPr lang="de-DE" smtClean="0"/>
              <a:pPr/>
              <a:t>10.10.2023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27AB-4923-45BF-B71A-4571650FE1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2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A1-47CC-44BB-A150-350EA94E6F24}" type="datetimeFigureOut">
              <a:rPr lang="de-DE" smtClean="0"/>
              <a:pPr/>
              <a:t>10.10.2023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32CE-79EA-4318-80AF-4528CE35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A32CE-79EA-4318-80AF-4528CE357DD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62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A32CE-79EA-4318-80AF-4528CE357DD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1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2320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468313" y="271463"/>
            <a:ext cx="8712000" cy="432000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72904"/>
            <a:ext cx="8711999" cy="43055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19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468313" y="271463"/>
            <a:ext cx="8712000" cy="720000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72904"/>
            <a:ext cx="8711999" cy="71855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411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940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7"/>
          <p:cNvSpPr txBox="1">
            <a:spLocks/>
          </p:cNvSpPr>
          <p:nvPr userDrawn="1"/>
        </p:nvSpPr>
        <p:spPr>
          <a:xfrm>
            <a:off x="468313" y="271463"/>
            <a:ext cx="8712000" cy="432000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72904"/>
            <a:ext cx="8711999" cy="43055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339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28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2183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pos="3061">
          <p15:clr>
            <a:srgbClr val="FBAE40"/>
          </p15:clr>
        </p15:guide>
        <p15:guide id="8" pos="5420">
          <p15:clr>
            <a:srgbClr val="FBAE40"/>
          </p15:clr>
        </p15:guide>
        <p15:guide id="9" pos="4672">
          <p15:clr>
            <a:srgbClr val="FBAE40"/>
          </p15:clr>
        </p15:guide>
        <p15:guide id="10" pos="4604">
          <p15:clr>
            <a:srgbClr val="FBAE40"/>
          </p15:clr>
        </p15:guide>
        <p15:guide id="11" pos="544">
          <p15:clr>
            <a:srgbClr val="FBAE40"/>
          </p15:clr>
        </p15:guide>
        <p15:guide id="12" pos="295">
          <p15:clr>
            <a:srgbClr val="FBAE40"/>
          </p15:clr>
        </p15:guide>
        <p15:guide id="13" orient="horz" pos="37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7"/>
          <p:cNvSpPr txBox="1">
            <a:spLocks/>
          </p:cNvSpPr>
          <p:nvPr userDrawn="1"/>
        </p:nvSpPr>
        <p:spPr>
          <a:xfrm>
            <a:off x="468313" y="271463"/>
            <a:ext cx="8712000" cy="720000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72904"/>
            <a:ext cx="8711999" cy="71855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104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40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68000" y="1569600"/>
            <a:ext cx="8229600" cy="452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>
                <a:latin typeface="Arial" charset="0"/>
              </a:defRPr>
            </a:lvl1pPr>
            <a:lvl2pPr>
              <a:defRPr sz="1600" baseline="0">
                <a:latin typeface="Arial" charset="0"/>
              </a:defRPr>
            </a:lvl2pPr>
            <a:lvl3pPr>
              <a:defRPr sz="1600" baseline="0">
                <a:latin typeface="Arial" charset="0"/>
              </a:defRPr>
            </a:lvl3pPr>
            <a:lvl4pPr>
              <a:defRPr sz="1600" baseline="0">
                <a:latin typeface="Arial" charset="0"/>
              </a:defRPr>
            </a:lvl4pPr>
            <a:lvl5pPr>
              <a:defRPr sz="1600" baseline="0">
                <a:latin typeface="Arial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8000" y="908720"/>
            <a:ext cx="8229600" cy="6608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Arial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20666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1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684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7416316" y="6093296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154700"/>
            <a:ext cx="1146086" cy="41759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468313" y="6092515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4200" y="6154700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Vortragstitel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Titel Vorname Name | Funktion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2192" y="0"/>
            <a:ext cx="9156700" cy="6857999"/>
          </a:xfrm>
          <a:prstGeom prst="rect">
            <a:avLst/>
          </a:prstGeom>
          <a:gradFill flip="none" rotWithShape="1">
            <a:gsLst>
              <a:gs pos="0">
                <a:srgbClr val="818C98">
                  <a:alpha val="75000"/>
                </a:srgbClr>
              </a:gs>
              <a:gs pos="100000">
                <a:schemeClr val="bg1">
                  <a:lumMod val="95000"/>
                  <a:alpha val="73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15684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Bild 11" descr="Logo_BUW-1.Weiss-01.png"/>
          <p:cNvPicPr>
            <a:picLocks noChangeAspect="1"/>
          </p:cNvPicPr>
          <p:nvPr/>
        </p:nvPicPr>
        <p:blipFill>
          <a:blip r:embed="rId6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56" y="944724"/>
            <a:ext cx="26066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7416316" y="6093296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Bild 13" descr="BUW_Logo-weiss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154700"/>
            <a:ext cx="1146086" cy="41759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68313" y="6093296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84200" y="6154700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Vortragstitel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Titel Vorname Name | Funktion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58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Gerade Verbindung 12"/>
          <p:cNvCxnSpPr>
            <a:cxnSpLocks noChangeShapeType="1"/>
          </p:cNvCxnSpPr>
          <p:nvPr userDrawn="1"/>
        </p:nvCxnSpPr>
        <p:spPr bwMode="auto">
          <a:xfrm>
            <a:off x="-6350" y="755650"/>
            <a:ext cx="9163050" cy="1588"/>
          </a:xfrm>
          <a:prstGeom prst="line">
            <a:avLst/>
          </a:prstGeom>
          <a:noFill/>
          <a:ln w="25400">
            <a:solidFill>
              <a:srgbClr val="89B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44652" y="486197"/>
            <a:ext cx="7620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1A85F193-EBA8-BD46-9CCC-E5C7B97770D7}" type="slidenum">
              <a:rPr lang="de-DE" sz="900" smtClean="0">
                <a:solidFill>
                  <a:srgbClr val="000000"/>
                </a:solidFill>
                <a:latin typeface="Arial" charset="0"/>
                <a:cs typeface="Univers 55" charset="0"/>
              </a:rPr>
              <a:pPr algn="r"/>
              <a:t>‹Nr.›</a:t>
            </a:fld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 von 20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31775" y="179388"/>
            <a:ext cx="35099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100" b="1" dirty="0">
                <a:solidFill>
                  <a:srgbClr val="000000"/>
                </a:solidFill>
                <a:latin typeface="Arial" charset="0"/>
                <a:cs typeface="Univers 65 Bold" charset="0"/>
              </a:rPr>
              <a:t>PROF. DR. MAXIMILIAN MUSTERMANN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BEISPIELVORLESUNG ZUM THEMA 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„MUSTERÜBERSCHRIFTEN FÜR POWERPOINTFOLIEN“</a:t>
            </a:r>
          </a:p>
        </p:txBody>
      </p:sp>
      <p:pic>
        <p:nvPicPr>
          <p:cNvPr id="1032" name="Bild 17" descr="beispiel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1284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416800" y="100984"/>
            <a:ext cx="1727200" cy="541337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Bild 12" descr="BUW_Logo-weis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2896"/>
            <a:ext cx="11461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1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txStyles>
    <p:titleStyle>
      <a:lvl1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154700"/>
            <a:ext cx="1146086" cy="41759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89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7416316" y="5771963"/>
            <a:ext cx="1727684" cy="540060"/>
          </a:xfrm>
          <a:prstGeom prst="rect">
            <a:avLst/>
          </a:prstGeom>
          <a:solidFill>
            <a:srgbClr val="7FAD18"/>
          </a:solidFill>
          <a:ln>
            <a:noFill/>
          </a:ln>
          <a:effectLst>
            <a:outerShdw blurRad="136525" dist="63500" dir="2400000" algn="tl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BUW_Logo-wei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5837705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622300" rtl="0" eaLnBrk="1" latinLnBrk="0" hangingPunct="1">
        <a:lnSpc>
          <a:spcPts val="34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hyperlink" Target="https://discord.gg/vj5gNQKSM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moodle.uni-wuppertal.de/course/view.php?id=20060" TargetMode="External"/><Relationship Id="rId5" Type="http://schemas.openxmlformats.org/officeDocument/2006/relationships/hyperlink" Target="mailto:fsmathe@uni-wuppertal.de" TargetMode="External"/><Relationship Id="rId4" Type="http://schemas.openxmlformats.org/officeDocument/2006/relationships/hyperlink" Target="http://www.fsmathe.uni-wuppertal.de/" TargetMode="External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scw.uni-wuppertal.de/pub/bscw.cgi/d11458319/am19031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ni-wuppertal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ka.uni-wuppertal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F96A2-DFFB-4240-A135-B78F9C16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2736304"/>
          </a:xfrm>
        </p:spPr>
        <p:txBody>
          <a:bodyPr/>
          <a:lstStyle/>
          <a:p>
            <a:pPr algn="ctr"/>
            <a:r>
              <a:rPr lang="de-DE" dirty="0"/>
              <a:t>Bachelor Informatik</a:t>
            </a:r>
            <a:br>
              <a:rPr lang="de-DE" dirty="0"/>
            </a:br>
            <a:r>
              <a:rPr lang="de-DE" sz="2400" b="0" i="1" dirty="0"/>
              <a:t>Wintersemester 23/24</a:t>
            </a:r>
            <a:br>
              <a:rPr lang="de-DE" sz="2400" b="0" i="1" dirty="0"/>
            </a:br>
            <a:br>
              <a:rPr lang="de-DE" sz="2400" b="0" i="1" dirty="0"/>
            </a:br>
            <a:r>
              <a:rPr lang="de-DE" sz="1800" b="0" i="1" dirty="0"/>
              <a:t>Alexander Duesing &amp; </a:t>
            </a:r>
            <a:br>
              <a:rPr lang="de-DE" sz="1800" b="0" i="1" dirty="0"/>
            </a:br>
            <a:r>
              <a:rPr lang="de-DE" sz="1800" b="0" i="1" dirty="0"/>
              <a:t>Marcel Döinghaus</a:t>
            </a:r>
            <a:br>
              <a:rPr lang="de-DE" sz="2400" b="0" i="1" dirty="0"/>
            </a:br>
            <a:br>
              <a:rPr lang="de-DE" sz="2400" b="0" i="1" dirty="0"/>
            </a:br>
            <a:endParaRPr lang="de-DE" sz="2400" b="0" i="1" dirty="0"/>
          </a:p>
        </p:txBody>
      </p:sp>
    </p:spTree>
    <p:extLst>
      <p:ext uri="{BB962C8B-B14F-4D97-AF65-F5344CB8AC3E}">
        <p14:creationId xmlns:p14="http://schemas.microsoft.com/office/powerpoint/2010/main" val="73782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Leistungspunkte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611560" y="9807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120 LP aus ”Informatik Grundlagen“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10 - 15 LP aus ”Wahlpflichtbereich Informatik“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9 LP aus ”Professionalisierung“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15 LP f ̈ur die ”Bachelor-Thesis“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Rest dem gewählten Anwendungsfach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Ausnahme ist hier Mathematik, dazu gleich mehr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71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Anwendungsfach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611560" y="98072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Physik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Elektrotechnik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Mathematik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Wirtschaftswissenschaften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3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Mathematik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611560" y="98072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Grundlagen der Mathematik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Einführung in die Informatik und Programmierung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Grundzüge der technischen Informatik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Ausbildungsrechner!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Module sind bei Studilöwe/Moodle zu finden</a:t>
            </a:r>
          </a:p>
        </p:txBody>
      </p:sp>
    </p:spTree>
    <p:extLst>
      <p:ext uri="{BB962C8B-B14F-4D97-AF65-F5344CB8AC3E}">
        <p14:creationId xmlns:p14="http://schemas.microsoft.com/office/powerpoint/2010/main" val="126260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Mathematik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611560" y="98072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Diese Module entfallen: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Mathematik A &amp; B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Mathe f ̈ur Informatiker I &amp; II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2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584200" y="980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Musterstundenplan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87B6CA-A78C-4298-A2B3-1AE50CED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33295"/>
              </p:ext>
            </p:extLst>
          </p:nvPr>
        </p:nvGraphicFramePr>
        <p:xfrm>
          <a:off x="584199" y="1396999"/>
          <a:ext cx="8088312" cy="369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052">
                  <a:extLst>
                    <a:ext uri="{9D8B030D-6E8A-4147-A177-3AD203B41FA5}">
                      <a16:colId xmlns:a16="http://schemas.microsoft.com/office/drawing/2014/main" val="4090593317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1202434968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4158374454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3282111828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426063859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3682470798"/>
                    </a:ext>
                  </a:extLst>
                </a:gridCol>
              </a:tblGrid>
              <a:tr h="6026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09324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3802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Analysis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Analysis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23972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GdTI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82993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 1</a:t>
                      </a:r>
                      <a:br>
                        <a:rPr lang="de-DE" dirty="0"/>
                      </a:br>
                      <a:r>
                        <a:rPr lang="de-DE" dirty="0"/>
                        <a:t>Tutorium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GdTI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81118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Ana 1</a:t>
                      </a:r>
                      <a:br>
                        <a:rPr lang="de-DE" dirty="0"/>
                      </a:br>
                      <a:r>
                        <a:rPr lang="de-DE" dirty="0"/>
                        <a:t>Tutorium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040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CEF6F6-C3BA-4D78-8167-1199E32024AF}"/>
              </a:ext>
            </a:extLst>
          </p:cNvPr>
          <p:cNvSpPr txBox="1"/>
          <p:nvPr/>
        </p:nvSpPr>
        <p:spPr>
          <a:xfrm>
            <a:off x="584200" y="5085184"/>
            <a:ext cx="808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GdTI = Grundzüge der technischen Informatik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 1 = Einführung in die Informatik und Programmierung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GdM = Grundlagen der Mathematik</a:t>
            </a:r>
          </a:p>
        </p:txBody>
      </p:sp>
    </p:spTree>
    <p:extLst>
      <p:ext uri="{BB962C8B-B14F-4D97-AF65-F5344CB8AC3E}">
        <p14:creationId xmlns:p14="http://schemas.microsoft.com/office/powerpoint/2010/main" val="31000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Physik, Elektrotechnik &amp; Wirtschaftswissenschaften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467544" y="98072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Mathematik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Grundlagen der technischen Informatik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Einführung in die Informatik und Programmierung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Elektrotechnische Grundlagen der Informatik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in die Ausbildungsrechner!</a:t>
            </a:r>
          </a:p>
          <a:p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Module sind bei Studilöwe/Moodle zu finden</a:t>
            </a:r>
          </a:p>
        </p:txBody>
      </p:sp>
    </p:spTree>
    <p:extLst>
      <p:ext uri="{BB962C8B-B14F-4D97-AF65-F5344CB8AC3E}">
        <p14:creationId xmlns:p14="http://schemas.microsoft.com/office/powerpoint/2010/main" val="377122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Physik, Elektrotechnik &amp; Wirtschaftswissenschaften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467544" y="98072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Pflichtmodule Physik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Klassische Mechanik und Wärmelehre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Elektrizität, Wellen und Optik</a:t>
            </a:r>
            <a:b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Pflichtmodule Wirtschaftswissenschaften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Grundzüge der Betriebswirtschaftslehre I und II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4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Physik, Elektrotechnik &amp; Wirtschaftswissenschaften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584200" y="9807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Musterstundenplan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87B6CA-A78C-4298-A2B3-1AE50CED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80939"/>
              </p:ext>
            </p:extLst>
          </p:nvPr>
        </p:nvGraphicFramePr>
        <p:xfrm>
          <a:off x="584199" y="1396999"/>
          <a:ext cx="8088312" cy="365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052">
                  <a:extLst>
                    <a:ext uri="{9D8B030D-6E8A-4147-A177-3AD203B41FA5}">
                      <a16:colId xmlns:a16="http://schemas.microsoft.com/office/drawing/2014/main" val="4090593317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1202434968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4158374454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3282111828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426063859"/>
                    </a:ext>
                  </a:extLst>
                </a:gridCol>
                <a:gridCol w="1348052">
                  <a:extLst>
                    <a:ext uri="{9D8B030D-6E8A-4147-A177-3AD203B41FA5}">
                      <a16:colId xmlns:a16="http://schemas.microsoft.com/office/drawing/2014/main" val="3682470798"/>
                    </a:ext>
                  </a:extLst>
                </a:gridCol>
              </a:tblGrid>
              <a:tr h="60269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09324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3802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23972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GdTI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82993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 1</a:t>
                      </a:r>
                      <a:br>
                        <a:rPr lang="de-DE" dirty="0"/>
                      </a:br>
                      <a:r>
                        <a:rPr lang="de-DE" dirty="0"/>
                        <a:t>Tutorium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GdTI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81118"/>
                  </a:ext>
                </a:extLst>
              </a:tr>
              <a:tr h="602696">
                <a:tc>
                  <a:txBody>
                    <a:bodyPr/>
                    <a:lstStyle/>
                    <a:p>
                      <a:r>
                        <a:rPr lang="de-DE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0040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CEF6F6-C3BA-4D78-8167-1199E32024AF}"/>
              </a:ext>
            </a:extLst>
          </p:cNvPr>
          <p:cNvSpPr txBox="1"/>
          <p:nvPr/>
        </p:nvSpPr>
        <p:spPr>
          <a:xfrm>
            <a:off x="584200" y="5085184"/>
            <a:ext cx="808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GdTI = Grundzüge der technischen Informatik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 1 = Einführung in die Informatik und Programmierung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EGI = Elektrotechnische Grundlagen der Informatik</a:t>
            </a:r>
          </a:p>
        </p:txBody>
      </p:sp>
    </p:spTree>
    <p:extLst>
      <p:ext uri="{BB962C8B-B14F-4D97-AF65-F5344CB8AC3E}">
        <p14:creationId xmlns:p14="http://schemas.microsoft.com/office/powerpoint/2010/main" val="424723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Weitere Veranstaltungen in der O-Woche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83F888-B60A-479E-ADEB-23FD7E8D5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24585"/>
              </p:ext>
            </p:extLst>
          </p:nvPr>
        </p:nvGraphicFramePr>
        <p:xfrm>
          <a:off x="468312" y="908720"/>
          <a:ext cx="8675688" cy="487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328">
                  <a:extLst>
                    <a:ext uri="{9D8B030D-6E8A-4147-A177-3AD203B41FA5}">
                      <a16:colId xmlns:a16="http://schemas.microsoft.com/office/drawing/2014/main" val="39002431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902754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307675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6828423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002818470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89175396"/>
                    </a:ext>
                  </a:extLst>
                </a:gridCol>
              </a:tblGrid>
              <a:tr h="50368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03628"/>
                  </a:ext>
                </a:extLst>
              </a:tr>
              <a:tr h="432418">
                <a:tc>
                  <a:txBody>
                    <a:bodyPr/>
                    <a:lstStyle/>
                    <a:p>
                      <a:r>
                        <a:rPr lang="de-DE" dirty="0"/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85730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Frühstück</a:t>
                      </a:r>
                      <a:br>
                        <a:rPr lang="de-DE" dirty="0"/>
                      </a:br>
                      <a:r>
                        <a:rPr lang="de-DE" dirty="0"/>
                        <a:t>(11 Uhr)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78993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90343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Uni-Ralley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Rechner-einführung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Rechner-einführung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44217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Spieleabend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Flunkyball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Scotland Yard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76029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Kneipentour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33058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14362"/>
                  </a:ext>
                </a:extLst>
              </a:tr>
              <a:tr h="503686">
                <a:tc>
                  <a:txBody>
                    <a:bodyPr/>
                    <a:lstStyle/>
                    <a:p>
                      <a:r>
                        <a:rPr lang="de-DE" dirty="0"/>
                        <a:t>22:00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Ersti Party</a:t>
                      </a:r>
                      <a:br>
                        <a:rPr lang="de-DE" dirty="0"/>
                      </a:br>
                      <a:r>
                        <a:rPr lang="de-DE" dirty="0"/>
                        <a:t>Underground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5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Weitere Veranstaltungen in der O-Woche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2D117-8647-4E2D-B3A2-429562E7B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79" y="850404"/>
            <a:ext cx="364564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4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Fakultät für Mathematik und Naturwissenschaften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02408C-FB2A-42BA-9BD5-18FE715ED2D7}"/>
              </a:ext>
            </a:extLst>
          </p:cNvPr>
          <p:cNvSpPr txBox="1"/>
          <p:nvPr/>
        </p:nvSpPr>
        <p:spPr>
          <a:xfrm>
            <a:off x="611560" y="1196752"/>
            <a:ext cx="830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Willkommen an der Universität Wuppertal</a:t>
            </a:r>
          </a:p>
        </p:txBody>
      </p:sp>
    </p:spTree>
    <p:extLst>
      <p:ext uri="{BB962C8B-B14F-4D97-AF65-F5344CB8AC3E}">
        <p14:creationId xmlns:p14="http://schemas.microsoft.com/office/powerpoint/2010/main" val="3391330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Noch Fragen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5E662-8BB6-47F9-8BEC-C79EEE9B8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052736"/>
            <a:ext cx="844893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Danke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8D3DE-3275-4C50-8B6F-EE0A6CD1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89498"/>
            <a:ext cx="867645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Die Fachschaft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A50CFF-DC34-41A4-BC2C-CD1758AEB0B8}"/>
              </a:ext>
            </a:extLst>
          </p:cNvPr>
          <p:cNvSpPr txBox="1"/>
          <p:nvPr/>
        </p:nvSpPr>
        <p:spPr>
          <a:xfrm>
            <a:off x="683568" y="112474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www.fsmathe.uni-wuppertal.de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fsmathe@uni-wuppertal.de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Raum: D.13.05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Instagram: Fsmatheinfobuw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Moodle: </a:t>
            </a:r>
            <a:r>
              <a:rPr lang="de-DE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https://moodle.uni-wuppertal.de/course/view.php?id=20060"/>
              </a:rPr>
              <a:t>https://moodle.uni-wuppertal.de/course/view.php?id=20060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Discord: </a:t>
            </a:r>
            <a:r>
              <a:rPr lang="de-DE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https://discord.gg/vj5gNQKSM5"/>
              </a:rPr>
              <a:t>https://discord.gg/vj5gNQKSM5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58C551A-D85A-47A7-B937-60576D2DD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22113"/>
              </p:ext>
            </p:extLst>
          </p:nvPr>
        </p:nvGraphicFramePr>
        <p:xfrm>
          <a:off x="3104554" y="2879070"/>
          <a:ext cx="2934891" cy="295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DF" r:id="rId8" imgW="0" imgH="360" progId="FoxitReader.Document">
                  <p:embed/>
                </p:oleObj>
              </mc:Choice>
              <mc:Fallback>
                <p:oleObj name="PDF" r:id="rId8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4554" y="2879070"/>
                        <a:ext cx="2934891" cy="295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85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Der Unialltag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522FCC-C3BA-40D7-95E9-C8A166DCAD9B}"/>
              </a:ext>
            </a:extLst>
          </p:cNvPr>
          <p:cNvSpPr txBox="1"/>
          <p:nvPr/>
        </p:nvSpPr>
        <p:spPr>
          <a:xfrm>
            <a:off x="468313" y="1052736"/>
            <a:ext cx="84241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Einzelkämpfer sind aufgeschmissen! Zum Lernen solltet ihr Euch zusammenschließen!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Akademische Viertelstunde: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c.t.: cum tempore (viertel nach)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s.t.: sine tempore (Punkt)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Vorlesungszeit 10-12h bedeutet: Beginn 10:15h, Ende 11:45h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Anwesenheit in Vorlesungen ist keine Pflicht, aber sehr zu empfehlen.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Anwesenheit in den Übungen ist zu empfehlen.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Ende des Semesters folgt (meist) eine Klausur.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Bonuspunkte/Zulassung können/müssen u. U. durch Übungszettel erworben werden.</a:t>
            </a:r>
          </a:p>
        </p:txBody>
      </p:sp>
    </p:spTree>
    <p:extLst>
      <p:ext uri="{BB962C8B-B14F-4D97-AF65-F5344CB8AC3E}">
        <p14:creationId xmlns:p14="http://schemas.microsoft.com/office/powerpoint/2010/main" val="44580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Prüfungsordnungen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AF797A-A57D-4E2B-9198-D8732F1BFBC2}"/>
              </a:ext>
            </a:extLst>
          </p:cNvPr>
          <p:cNvSpPr txBox="1"/>
          <p:nvPr/>
        </p:nvSpPr>
        <p:spPr>
          <a:xfrm>
            <a:off x="468313" y="836712"/>
            <a:ext cx="7992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Prüfungsordnung ist Euer Vertrag mit der Uni.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Enthält alle wichtigen Details zu Eurem Studium.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Versionen: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https://bscw.uni-wuppertal.de/pub/bscw.cgi/d11458319/am19031.pdf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Prüfungsamt: Philipp Depiereux T.12.17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https://www.zpa.uni-wuppertal.de/de/studiengaenge/bachelor-of-science/bsc-informatik-po-2019/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Prof. Dr. Bolten: bolten@uni-wuppertal.de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62D34-0BB1-49A2-A907-E7787B3C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622" y="309404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 err="1">
                <a:latin typeface="Arial"/>
                <a:cs typeface="Arial"/>
              </a:rPr>
              <a:t>Moodle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1004B2C-AF21-46F9-8346-314F3071FF76}"/>
              </a:ext>
            </a:extLst>
          </p:cNvPr>
          <p:cNvSpPr txBox="1"/>
          <p:nvPr/>
        </p:nvSpPr>
        <p:spPr>
          <a:xfrm>
            <a:off x="468313" y="980728"/>
            <a:ext cx="7632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Digitale Kurse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Skripte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Teilweise Abgabe von Materialien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https://moodle.uni-wuppertal.de/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Häufig als Kommunikationsmittel benutzt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2BF74-2042-44B8-998C-7F2C7F6DC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2423400"/>
            <a:ext cx="4400550" cy="18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6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Mathewerkstatt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18CF7-16FF-48C2-808D-FCE8DD24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8" y="3286143"/>
            <a:ext cx="2550756" cy="2550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611560" y="98072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D.13.08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Vorlesungszeit: Montag bis Freitag, 10-17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Vorlesungsfreie Zeit: Montag bis Freitag, 10-16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Zusätzliche Übungsaufgaben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persönliche Hilfe zu euren mathematischen 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betreutes Lernen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https://www.mathewerkstatt.uni-wuppertal.de/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8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Programmierwerkstatt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A2A9B-6A0D-4942-B36E-69192E9F93BA}"/>
              </a:ext>
            </a:extLst>
          </p:cNvPr>
          <p:cNvSpPr txBox="1"/>
          <p:nvPr/>
        </p:nvSpPr>
        <p:spPr>
          <a:xfrm>
            <a:off x="584200" y="908720"/>
            <a:ext cx="758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FD.E.06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generellen Programmierkonzepten,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Übungsaufgaben,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der Klausurvorbereitung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Infos im Moodle 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https://fk6.uni-wuppertal.de/de/studium/im-studium/programmierwerkstatt/</a:t>
            </a:r>
          </a:p>
        </p:txBody>
      </p:sp>
    </p:spTree>
    <p:extLst>
      <p:ext uri="{BB962C8B-B14F-4D97-AF65-F5344CB8AC3E}">
        <p14:creationId xmlns:p14="http://schemas.microsoft.com/office/powerpoint/2010/main" val="205042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6094413"/>
            <a:ext cx="6840760" cy="540060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63500" dir="24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6316" y="6094049"/>
            <a:ext cx="1727684" cy="540060"/>
          </a:xfrm>
          <a:prstGeom prst="rect">
            <a:avLst/>
          </a:prstGeom>
          <a:solidFill>
            <a:srgbClr val="7DB423"/>
          </a:solidFill>
          <a:ln>
            <a:noFill/>
          </a:ln>
          <a:effectLst>
            <a:outerShdw blurRad="95250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Bild 10" descr="BUW_Logo-weis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427" y="6155453"/>
            <a:ext cx="1146086" cy="41759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4200" y="6155817"/>
            <a:ext cx="535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Bachelor Informatik</a:t>
            </a:r>
          </a:p>
          <a:p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Alexander Duesing &amp; Marcel Döinghaus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8313" y="274638"/>
            <a:ext cx="8675687" cy="432000"/>
          </a:xfrm>
          <a:prstGeom prst="rect">
            <a:avLst/>
          </a:prstGeom>
          <a:solidFill>
            <a:srgbClr val="0076A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72000" bIns="108000" rtlCol="0" anchor="ctr"/>
          <a:lstStyle/>
          <a:p>
            <a:pPr marL="88900"/>
            <a:r>
              <a:rPr lang="de-DE" dirty="0">
                <a:latin typeface="Arial"/>
                <a:cs typeface="Arial"/>
              </a:rPr>
              <a:t>Lernhilfen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35DAA-DA6B-4A40-A96C-01C3D5B70BAF}"/>
              </a:ext>
            </a:extLst>
          </p:cNvPr>
          <p:cNvSpPr txBox="1"/>
          <p:nvPr/>
        </p:nvSpPr>
        <p:spPr>
          <a:xfrm>
            <a:off x="490240" y="112474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OSAKA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online-self-assessments — online-kurs-angebote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  <a:hlinkClick r:id="rId3"/>
              </a:rPr>
              <a:t>www.osaka.uni-wuppertal.de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OMB+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Online Mathematik Br ̈uckenkurs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effectLst/>
                <a:latin typeface="Arial" panose="020B0604020202020204" pitchFamily="34" charset="0"/>
              </a:rPr>
              <a:t>www.ombplus.de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90688"/>
      </p:ext>
    </p:extLst>
  </p:cSld>
  <p:clrMapOvr>
    <a:masterClrMapping/>
  </p:clrMapOvr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-Vorlage-Uni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el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825</Words>
  <Application>Microsoft Office PowerPoint</Application>
  <PresentationFormat>Bildschirmpräsentation (4:3)</PresentationFormat>
  <Paragraphs>213</Paragraphs>
  <Slides>21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Times</vt:lpstr>
      <vt:lpstr>Univers 55</vt:lpstr>
      <vt:lpstr>Univers 65 Bold</vt:lpstr>
      <vt:lpstr>Verdana</vt:lpstr>
      <vt:lpstr>Wingdings</vt:lpstr>
      <vt:lpstr>2_Benutzerdefiniertes Design</vt:lpstr>
      <vt:lpstr>3_Benutzerdefiniertes Design</vt:lpstr>
      <vt:lpstr>PPT-Vorlage-Uni</vt:lpstr>
      <vt:lpstr>Titelfolie</vt:lpstr>
      <vt:lpstr>PDF</vt:lpstr>
      <vt:lpstr>Bachelor Informatik Wintersemester 23/24  Alexander Duesing &amp;  Marcel Döinghaus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Bergische Universität Wuppertal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/>
  <cp:keywords/>
  <dc:description/>
  <cp:lastModifiedBy>FS Mathe&amp;Info</cp:lastModifiedBy>
  <cp:revision>905</cp:revision>
  <cp:lastPrinted>2015-01-07T13:01:17Z</cp:lastPrinted>
  <dcterms:created xsi:type="dcterms:W3CDTF">2013-01-14T08:49:01Z</dcterms:created>
  <dcterms:modified xsi:type="dcterms:W3CDTF">2023-10-10T10:49:08Z</dcterms:modified>
  <cp:category/>
</cp:coreProperties>
</file>