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62" r:id="rId3"/>
    <p:sldId id="422" r:id="rId4"/>
    <p:sldId id="259" r:id="rId5"/>
    <p:sldId id="302" r:id="rId6"/>
    <p:sldId id="268" r:id="rId7"/>
    <p:sldId id="503" r:id="rId8"/>
    <p:sldId id="514" r:id="rId9"/>
    <p:sldId id="515" r:id="rId10"/>
    <p:sldId id="517" r:id="rId11"/>
    <p:sldId id="537" r:id="rId12"/>
    <p:sldId id="504" r:id="rId13"/>
    <p:sldId id="505" r:id="rId14"/>
    <p:sldId id="507" r:id="rId15"/>
    <p:sldId id="524" r:id="rId16"/>
    <p:sldId id="525" r:id="rId17"/>
    <p:sldId id="526" r:id="rId18"/>
    <p:sldId id="527" r:id="rId19"/>
    <p:sldId id="528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08" r:id="rId29"/>
    <p:sldId id="354" r:id="rId30"/>
    <p:sldId id="411" r:id="rId31"/>
    <p:sldId id="413" r:id="rId32"/>
    <p:sldId id="412" r:id="rId33"/>
    <p:sldId id="281" r:id="rId34"/>
    <p:sldId id="282" r:id="rId35"/>
    <p:sldId id="444" r:id="rId36"/>
    <p:sldId id="445" r:id="rId37"/>
    <p:sldId id="447" r:id="rId38"/>
    <p:sldId id="448" r:id="rId39"/>
    <p:sldId id="449" r:id="rId40"/>
    <p:sldId id="518" r:id="rId41"/>
    <p:sldId id="279" r:id="rId42"/>
    <p:sldId id="509" r:id="rId43"/>
    <p:sldId id="510" r:id="rId44"/>
    <p:sldId id="538" r:id="rId45"/>
    <p:sldId id="539" r:id="rId46"/>
    <p:sldId id="540" r:id="rId47"/>
    <p:sldId id="541" r:id="rId48"/>
    <p:sldId id="512" r:id="rId49"/>
    <p:sldId id="513" r:id="rId50"/>
    <p:sldId id="542" r:id="rId51"/>
    <p:sldId id="516" r:id="rId52"/>
    <p:sldId id="501" r:id="rId53"/>
    <p:sldId id="502" r:id="rId54"/>
    <p:sldId id="420" r:id="rId55"/>
    <p:sldId id="494" r:id="rId56"/>
    <p:sldId id="269" r:id="rId57"/>
    <p:sldId id="465" r:id="rId58"/>
    <p:sldId id="421" r:id="rId59"/>
    <p:sldId id="466" r:id="rId60"/>
    <p:sldId id="467" r:id="rId61"/>
    <p:sldId id="468" r:id="rId62"/>
    <p:sldId id="469" r:id="rId63"/>
    <p:sldId id="470" r:id="rId64"/>
    <p:sldId id="396" r:id="rId65"/>
    <p:sldId id="397" r:id="rId66"/>
    <p:sldId id="398" r:id="rId67"/>
    <p:sldId id="399" r:id="rId68"/>
    <p:sldId id="493" r:id="rId69"/>
    <p:sldId id="400" r:id="rId70"/>
    <p:sldId id="471" r:id="rId71"/>
    <p:sldId id="402" r:id="rId72"/>
    <p:sldId id="403" r:id="rId73"/>
    <p:sldId id="435" r:id="rId74"/>
    <p:sldId id="360" r:id="rId75"/>
    <p:sldId id="405" r:id="rId76"/>
    <p:sldId id="353" r:id="rId77"/>
    <p:sldId id="348" r:id="rId78"/>
    <p:sldId id="347" r:id="rId79"/>
    <p:sldId id="349" r:id="rId80"/>
    <p:sldId id="406" r:id="rId81"/>
    <p:sldId id="407" r:id="rId82"/>
    <p:sldId id="472" r:id="rId83"/>
    <p:sldId id="409" r:id="rId84"/>
    <p:sldId id="473" r:id="rId85"/>
    <p:sldId id="415" r:id="rId86"/>
    <p:sldId id="439" r:id="rId8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Griggel" initials="AG" lastIdx="1" clrIdx="0">
    <p:extLst>
      <p:ext uri="{19B8F6BF-5375-455C-9EA6-DF929625EA0E}">
        <p15:presenceInfo xmlns:p15="http://schemas.microsoft.com/office/powerpoint/2012/main" xmlns="" userId="2e2a07f0e74589a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63F47"/>
    <a:srgbClr val="665E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241" autoAdjust="0"/>
    <p:restoredTop sz="94651" autoAdjust="0"/>
  </p:normalViewPr>
  <p:slideViewPr>
    <p:cSldViewPr snapToGrid="0" snapToObjects="1">
      <p:cViewPr varScale="1">
        <p:scale>
          <a:sx n="116" d="100"/>
          <a:sy n="116" d="100"/>
        </p:scale>
        <p:origin x="-264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390D785-04C9-1F40-ABE5-FD612FD2C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0038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Oxanium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46CA97E-C9DE-DE4E-AC7D-6332B431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4162"/>
            <a:ext cx="9144000" cy="1655762"/>
          </a:xfrm>
        </p:spPr>
        <p:txBody>
          <a:bodyPr/>
          <a:lstStyle>
            <a:lvl1pPr marL="0" indent="0" algn="ctr">
              <a:buNone/>
              <a:defRPr sz="2400" b="1" i="1">
                <a:latin typeface="Oxanium SemiBold" panose="02000703000000000000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24769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D77C803B-8BD7-904F-89A9-8596CD770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93" t="3657" r="3466" b="4785"/>
          <a:stretch/>
        </p:blipFill>
        <p:spPr>
          <a:xfrm>
            <a:off x="1962363" y="1593697"/>
            <a:ext cx="6000108" cy="4293332"/>
          </a:xfrm>
          <a:prstGeom prst="rect">
            <a:avLst/>
          </a:prstGeom>
        </p:spPr>
      </p:pic>
      <p:pic>
        <p:nvPicPr>
          <p:cNvPr id="1026" name="Picture 2" descr="Standort — loop">
            <a:extLst>
              <a:ext uri="{FF2B5EF4-FFF2-40B4-BE49-F238E27FC236}">
                <a16:creationId xmlns:a16="http://schemas.microsoft.com/office/drawing/2014/main" xmlns="" id="{3EDCD0F3-E6D1-064E-8D92-00A6EACCF8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485" y="1065252"/>
            <a:ext cx="718335" cy="7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855D77FD-6776-4149-AE5D-3AE66596740B}"/>
              </a:ext>
            </a:extLst>
          </p:cNvPr>
          <p:cNvSpPr txBox="1"/>
          <p:nvPr userDrawn="1"/>
        </p:nvSpPr>
        <p:spPr>
          <a:xfrm>
            <a:off x="5086878" y="1424419"/>
            <a:ext cx="10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Oxanium SemiBold" panose="02000703000000000000" pitchFamily="2" charset="2"/>
              </a:rPr>
              <a:t>V.10.092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E5454C1F-5220-2B48-8C65-F6508E8BC630}"/>
              </a:ext>
            </a:extLst>
          </p:cNvPr>
          <p:cNvSpPr txBox="1"/>
          <p:nvPr userDrawn="1"/>
        </p:nvSpPr>
        <p:spPr>
          <a:xfrm>
            <a:off x="8763000" y="4110481"/>
            <a:ext cx="1944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latin typeface="Oxanium SemiBold" panose="02000703000000000000" pitchFamily="2" charset="2"/>
              </a:rPr>
              <a:t>Hier geht’s zur Anmeldung </a:t>
            </a:r>
          </a:p>
          <a:p>
            <a:pPr algn="ctr"/>
            <a:r>
              <a:rPr lang="de-DE" sz="1100" dirty="0">
                <a:latin typeface="Oxanium SemiBold" panose="02000703000000000000" pitchFamily="2" charset="2"/>
              </a:rPr>
              <a:t>für unseren Newsletter</a:t>
            </a:r>
          </a:p>
        </p:txBody>
      </p:sp>
      <p:pic>
        <p:nvPicPr>
          <p:cNvPr id="1028" name="Picture 4" descr="Rechts gezeichneter pfeil - Kostenlose pfeile Icons">
            <a:extLst>
              <a:ext uri="{FF2B5EF4-FFF2-40B4-BE49-F238E27FC236}">
                <a16:creationId xmlns:a16="http://schemas.microsoft.com/office/drawing/2014/main" xmlns="" id="{AD7FF160-60A4-CD43-AFE4-BE7EDDA068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1506" y="4541368"/>
            <a:ext cx="1411841" cy="7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98736D79-E619-5143-923E-5408FB9408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66871" y="4547598"/>
            <a:ext cx="1123736" cy="11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87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alphaModFix amt="6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9293567-E2D9-2040-B638-D809E47D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2988" cy="1325563"/>
          </a:xfrm>
        </p:spPr>
        <p:txBody>
          <a:bodyPr/>
          <a:lstStyle>
            <a:lvl1pPr>
              <a:defRPr b="1" i="0"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481C23C-722F-7947-B2B0-E85E02382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975"/>
            <a:ext cx="10515600" cy="40909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xmlns="" val="30747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D1B6A0-959D-504C-AC14-C658E1EB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0B9EAAB2-460F-314A-AE62-A0B071A68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10251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CEBD2DF-B680-444F-82AB-F0625D08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34450" cy="1325563"/>
          </a:xfrm>
        </p:spPr>
        <p:txBody>
          <a:bodyPr/>
          <a:lstStyle>
            <a:lvl1pPr>
              <a:defRPr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5CF6634-1BC6-BC41-A87A-3D5D3017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5963"/>
            <a:ext cx="51816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A6C560E-6209-2948-9466-B4705346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5963"/>
            <a:ext cx="5181600" cy="4191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xmlns="" val="204035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575426C-E79E-B442-9B6C-079936B5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961437" cy="1325563"/>
          </a:xfrm>
        </p:spPr>
        <p:txBody>
          <a:bodyPr/>
          <a:lstStyle>
            <a:lvl1pPr>
              <a:defRPr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86E4552-A944-E847-86A1-38978FF60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1"/>
            <a:ext cx="5157787" cy="5191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5B6AE95D-DC30-3E44-AC50-0880DC822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02F19CF8-A4DF-7D42-95EE-F306AA637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5191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68923E93-5715-1149-8065-B21029BCB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xmlns="" val="44197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C90C726-74F7-B04D-9C90-FECD2B226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20175" cy="1325563"/>
          </a:xfrm>
        </p:spPr>
        <p:txBody>
          <a:bodyPr/>
          <a:lstStyle>
            <a:lvl1pPr>
              <a:defRPr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1349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D2177B62-C650-F248-9884-EE74617E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B995-9040-974B-BCBE-046128434407}" type="datetimeFigureOut">
              <a:rPr lang="de-DE" smtClean="0"/>
              <a:pPr/>
              <a:t>24.03.2023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C31A1F9-F9A9-4046-B357-25308F29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2409482-FB0A-954E-A6C3-C1D7863A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AC6D-A326-8B4C-B0E6-771B032DD4D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6286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F6CEF47-A0D1-434C-A0EB-BBD867194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A58EC28-5FBA-9342-B195-1A559A88B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3200">
                <a:latin typeface="Oxanium SemiBold" panose="02000703000000000000" pitchFamily="2" charset="2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32775D24-896E-7E4C-B573-719EF7970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4624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F1DD57-4B38-3843-99DB-C1C6FEB6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Oxanium SemiBold" panose="02000703000000000000" pitchFamily="2" charset="2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049345B0-9DEC-C04C-BFCC-93C68080B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468947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17ECA5-2D98-A44C-9775-BC40A98D9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5872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D7DF8E3D-4533-764A-91EF-7EEA7C8F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FF0C747-F759-CA47-9D45-A3212D4E2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2853FA2-F703-734E-A4C7-AC648C3B9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B995-9040-974B-BCBE-046128434407}" type="datetimeFigureOut">
              <a:rPr lang="de-DE" smtClean="0"/>
              <a:pPr/>
              <a:t>24.03.2023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8469D12-1099-4347-9489-D11A259B7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3663040-DF5F-EB4C-B2C0-0572A165F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AC6D-A326-8B4C-B0E6-771B032DD4D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1181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FE7EFB-3B70-D94D-B709-E21EE7CBB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766" y="104140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de-DE" dirty="0">
                <a:latin typeface="Trebuchet MS" pitchFamily="34" charset="0"/>
              </a:rPr>
              <a:t>Welcome Week</a:t>
            </a:r>
            <a:br>
              <a:rPr lang="de-DE" dirty="0">
                <a:latin typeface="Trebuchet MS" pitchFamily="34" charset="0"/>
              </a:rPr>
            </a:br>
            <a:r>
              <a: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Sommersemester 2023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B9438F1-C581-7443-A5B7-573ACF697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1406" y="3981537"/>
            <a:ext cx="3262872" cy="939067"/>
          </a:xfrm>
        </p:spPr>
        <p:txBody>
          <a:bodyPr>
            <a:normAutofit/>
          </a:bodyPr>
          <a:lstStyle/>
          <a:p>
            <a:pPr algn="r"/>
            <a:r>
              <a:rPr lang="de-DE" sz="2000" b="0" i="0" dirty="0">
                <a:latin typeface="Trebuchet MS" pitchFamily="34" charset="0"/>
              </a:rPr>
              <a:t>Applied Science</a:t>
            </a:r>
          </a:p>
          <a:p>
            <a:pPr algn="r"/>
            <a:r>
              <a:rPr lang="de-DE" sz="2000" b="0" i="0" dirty="0">
                <a:latin typeface="Trebuchet MS" pitchFamily="34" charset="0"/>
              </a:rPr>
              <a:t>Schwerpunktfach Chemie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67173AF-5F24-C447-AA0E-C4D0F82D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396602" y="1610786"/>
            <a:ext cx="2807536" cy="363642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56FC7E3-327A-4EF8-91E6-70B00FE95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45" r="63204" b="32640"/>
          <a:stretch/>
        </p:blipFill>
        <p:spPr>
          <a:xfrm rot="5400000">
            <a:off x="9678382" y="3951172"/>
            <a:ext cx="1416981" cy="6604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62CBDBF-731E-4DF4-A741-FE9949216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3" t="16439" r="44296" b="54046"/>
          <a:stretch/>
        </p:blipFill>
        <p:spPr>
          <a:xfrm>
            <a:off x="9184278" y="3730994"/>
            <a:ext cx="859420" cy="11008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3B3CC1A-CEBC-458E-9C22-3D65C270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01" t="18771" r="19757" b="56375"/>
          <a:stretch/>
        </p:blipFill>
        <p:spPr>
          <a:xfrm>
            <a:off x="10630564" y="3768877"/>
            <a:ext cx="858906" cy="10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34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808542-7F69-EEDB-4B28-DFACCE0E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9078" cy="1325563"/>
          </a:xfrm>
        </p:spPr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Ansprechpartner für Mathe und Info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FA4305F-D529-3107-86D6-165C0E74A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Habt ihr darüber hinaus noch weitere Fragen zum Grundlagenbereich, wendet euch an uns oder direkt an die Fachschaft Mathematik und Informatik: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46CB4BD-BAE7-A4F5-5300-1D39B5E9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2115290" cy="21152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C75865C-1BB3-2BF4-8E20-CEF95DF6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678" y="3257947"/>
            <a:ext cx="1932944" cy="14564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E1AEF9A-E660-3303-8D03-B5BB7487EF37}"/>
              </a:ext>
            </a:extLst>
          </p:cNvPr>
          <p:cNvSpPr txBox="1"/>
          <p:nvPr/>
        </p:nvSpPr>
        <p:spPr>
          <a:xfrm>
            <a:off x="1110171" y="5491022"/>
            <a:ext cx="157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Moodle</a:t>
            </a:r>
            <a:r>
              <a:rPr lang="de-DE" dirty="0"/>
              <a:t>-Kurs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EABAF56-AC1E-CFB8-3BDC-EC50DBC31DF5}"/>
              </a:ext>
            </a:extLst>
          </p:cNvPr>
          <p:cNvSpPr txBox="1"/>
          <p:nvPr/>
        </p:nvSpPr>
        <p:spPr>
          <a:xfrm>
            <a:off x="2979312" y="3231165"/>
            <a:ext cx="8374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Bradley Hand" pitchFamily="2" charset="77"/>
              </a:rPr>
              <a:t>Fachschaft:</a:t>
            </a:r>
          </a:p>
          <a:p>
            <a:endParaRPr lang="de-DE" sz="1200" b="1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@fsmatheinfobuw</a:t>
            </a:r>
          </a:p>
          <a:p>
            <a:endParaRPr lang="de-DE" sz="1200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 fsmathe@uni-wuppertal.de</a:t>
            </a:r>
          </a:p>
          <a:p>
            <a:endParaRPr lang="de-DE" sz="1200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 https://www.fsmathe.uni-wuppertal.de/de/die-fachschaft/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DC99E22D-BC9C-CD91-B007-6E1FB6FC4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312" y="3817683"/>
            <a:ext cx="352219" cy="3369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A50F510-DEA9-219B-F1A1-ECC35DA51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8"/>
          <a:stretch/>
        </p:blipFill>
        <p:spPr>
          <a:xfrm>
            <a:off x="2982188" y="4359760"/>
            <a:ext cx="349343" cy="3362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185360C-078D-A3DE-D207-1595ACDEC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490" y="4946222"/>
            <a:ext cx="349343" cy="3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34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EABAF56-AC1E-CFB8-3BDC-EC50DBC31DF5}"/>
              </a:ext>
            </a:extLst>
          </p:cNvPr>
          <p:cNvSpPr txBox="1"/>
          <p:nvPr/>
        </p:nvSpPr>
        <p:spPr>
          <a:xfrm>
            <a:off x="2872780" y="2562203"/>
            <a:ext cx="8374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Bradley Hand" pitchFamily="2" charset="77"/>
              </a:rPr>
              <a:t>Fachschaft:</a:t>
            </a:r>
          </a:p>
          <a:p>
            <a:endParaRPr lang="de-DE" sz="1200" b="1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@fs_physik_buw</a:t>
            </a:r>
          </a:p>
          <a:p>
            <a:endParaRPr lang="de-DE" sz="1200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 f</a:t>
            </a:r>
            <a:r>
              <a:rPr lang="de-DE" sz="2400" b="0" i="0" dirty="0">
                <a:solidFill>
                  <a:srgbClr val="262626"/>
                </a:solidFill>
                <a:effectLst/>
                <a:latin typeface="-apple-system"/>
              </a:rPr>
              <a:t>achschaftphysik</a:t>
            </a:r>
            <a:r>
              <a:rPr lang="de-DE" sz="2400" dirty="0">
                <a:latin typeface="Bradley Hand" pitchFamily="2" charset="77"/>
              </a:rPr>
              <a:t>@uni-wuppertal.de</a:t>
            </a:r>
          </a:p>
          <a:p>
            <a:endParaRPr lang="de-DE" sz="1200" dirty="0">
              <a:latin typeface="Bradley Hand" pitchFamily="2" charset="77"/>
            </a:endParaRPr>
          </a:p>
          <a:p>
            <a:r>
              <a:rPr lang="de-DE" sz="2400" dirty="0">
                <a:latin typeface="Bradley Hand" pitchFamily="2" charset="77"/>
              </a:rPr>
              <a:t>      https://www.physik-fachschaft.uni-wuppertal.de/de/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808542-7F69-EEDB-4B28-DFACCE0E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907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Ansprechpartner für Physik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DC99E22D-BC9C-CD91-B007-6E1FB6FC4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80" y="3148721"/>
            <a:ext cx="352219" cy="3369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A50F510-DEA9-219B-F1A1-ECC35DA5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8"/>
          <a:stretch/>
        </p:blipFill>
        <p:spPr>
          <a:xfrm>
            <a:off x="2875656" y="3690798"/>
            <a:ext cx="349343" cy="3362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185360C-078D-A3DE-D207-1595ACDEC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958" y="4277260"/>
            <a:ext cx="349343" cy="3514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B50D248-F97E-98C0-395A-AD1A7529E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31" t="23042" r="63520" b="44337"/>
          <a:stretch/>
        </p:blipFill>
        <p:spPr>
          <a:xfrm>
            <a:off x="838200" y="2674456"/>
            <a:ext cx="1899151" cy="1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61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5035279"/>
              </p:ext>
            </p:extLst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(Chemie und ein weiteres)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Professionalisierungs-</a:t>
                      </a:r>
                      <a:r>
                        <a:rPr lang="de-DE" sz="1600" b="0" u="none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037425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sp>
        <p:nvSpPr>
          <p:cNvPr id="5" name="Rahmen 4">
            <a:extLst>
              <a:ext uri="{FF2B5EF4-FFF2-40B4-BE49-F238E27FC236}">
                <a16:creationId xmlns:a16="http://schemas.microsoft.com/office/drawing/2014/main" xmlns="" id="{F4B96056-1D6F-2666-DA8A-D820F6215440}"/>
              </a:ext>
            </a:extLst>
          </p:cNvPr>
          <p:cNvSpPr/>
          <p:nvPr/>
        </p:nvSpPr>
        <p:spPr>
          <a:xfrm>
            <a:off x="3314938" y="2140527"/>
            <a:ext cx="2987892" cy="1680358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84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5586E8-D907-1D73-B79F-DC08706F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Übersicht Pflichtmodule Chemie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8161" y="2072245"/>
            <a:ext cx="9220293" cy="204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567" y="4118919"/>
            <a:ext cx="9186532" cy="66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83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731757" y="1721708"/>
          <a:ext cx="8958215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643"/>
                <a:gridCol w="2040362"/>
                <a:gridCol w="1542924"/>
                <a:gridCol w="1791643"/>
                <a:gridCol w="1791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Modul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Bestandteil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Aufwand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Leistung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Angebot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Grundlagen der Chemie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</a:t>
                      </a:r>
                      <a:r>
                        <a:rPr lang="de-DE" sz="1200" baseline="0" dirty="0" smtClean="0"/>
                        <a:t>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</a:t>
                      </a:r>
                      <a:r>
                        <a:rPr lang="de-DE" sz="1200" baseline="0" dirty="0" smtClean="0"/>
                        <a:t> SS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Praktikum zu Grundlagen der Chemie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 SS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Chemie der Haupt- und Nebengruppenelemente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Abwechselnd,</a:t>
                      </a:r>
                      <a:r>
                        <a:rPr lang="de-DE" sz="1200" baseline="0" dirty="0" smtClean="0"/>
                        <a:t> erstreckt sich über 2 Semester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Experimentelle anorganische Chemie</a:t>
                      </a:r>
                      <a:r>
                        <a:rPr lang="de-DE" sz="1200" baseline="0" dirty="0" smtClean="0"/>
                        <a:t> (AN, </a:t>
                      </a:r>
                      <a:r>
                        <a:rPr lang="de-DE" sz="1200" baseline="0" dirty="0" err="1" smtClean="0"/>
                        <a:t>KombiBA</a:t>
                      </a:r>
                      <a:r>
                        <a:rPr lang="de-DE" sz="1200" baseline="0" dirty="0" smtClean="0"/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</a:t>
                      </a:r>
                      <a:r>
                        <a:rPr lang="de-DE" sz="1200" baseline="0" dirty="0" smtClean="0"/>
                        <a:t> SS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Quantitative</a:t>
                      </a:r>
                      <a:r>
                        <a:rPr lang="de-DE" sz="1200" baseline="0" dirty="0" smtClean="0"/>
                        <a:t> Analyse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Vorlesung/Übung/Praktikum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Organische</a:t>
                      </a:r>
                      <a:r>
                        <a:rPr lang="de-DE" sz="1200" baseline="0" dirty="0" smtClean="0"/>
                        <a:t> Chemie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Experimentelle Organische Chemie</a:t>
                      </a:r>
                      <a:r>
                        <a:rPr lang="de-DE" sz="1200" baseline="0" dirty="0" smtClean="0"/>
                        <a:t> (AN, </a:t>
                      </a:r>
                      <a:r>
                        <a:rPr lang="de-DE" sz="1200" baseline="0" dirty="0" err="1" smtClean="0"/>
                        <a:t>KombiBA</a:t>
                      </a:r>
                      <a:r>
                        <a:rPr lang="de-DE" sz="1200" baseline="0" dirty="0" smtClean="0"/>
                        <a:t>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Vorlesung/Übung/Praktikum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15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12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Physikalische Chemie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Abwechselnd Start SS, erstreckt sich über 2</a:t>
                      </a:r>
                      <a:r>
                        <a:rPr lang="de-DE" sz="1200" baseline="0" dirty="0" smtClean="0"/>
                        <a:t> Semester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5525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Grundlagen der Chemie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Vorlesung und Übung Allgemeine Chemie</a:t>
            </a:r>
          </a:p>
          <a:p>
            <a:r>
              <a:rPr lang="de-DE" dirty="0" smtClean="0"/>
              <a:t>Vorlesung und Übung Einführung in die physikalische Chemie</a:t>
            </a:r>
          </a:p>
          <a:p>
            <a:r>
              <a:rPr lang="de-DE" dirty="0" smtClean="0"/>
              <a:t>Modulabschlussprüfung über beide Komponenten</a:t>
            </a:r>
            <a:endParaRPr lang="de-D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Chemie der Haupt- und Nebengruppenelemente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Vorlesung und Übung Chemie der Hauptgruppenelemente (WS)</a:t>
            </a:r>
          </a:p>
          <a:p>
            <a:r>
              <a:rPr lang="de-DE" dirty="0" smtClean="0"/>
              <a:t>Vorlesung und Übung Chemie der Nebengruppenelemente (SS)</a:t>
            </a:r>
          </a:p>
          <a:p>
            <a:r>
              <a:rPr lang="de-DE" dirty="0" smtClean="0"/>
              <a:t>Modulabschlussprüfung: Klausur über beide Komponenten</a:t>
            </a:r>
            <a:endParaRPr lang="de-D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Quantitative Analyse	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Vorlesung und Übung Quantitative Analyse (WS und SS, Abschluss: Klausur)</a:t>
            </a:r>
          </a:p>
          <a:p>
            <a:r>
              <a:rPr lang="de-DE" dirty="0" smtClean="0"/>
              <a:t>Praktikum Quantitative Analyse (SS, Abschluss: mündliche Prüfung)</a:t>
            </a:r>
          </a:p>
          <a:p>
            <a:endParaRPr lang="de-DE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Experimentelle organische Chemie (AN, </a:t>
            </a:r>
            <a:r>
              <a:rPr lang="de-DE" dirty="0" err="1" smtClean="0">
                <a:latin typeface="Trebuchet MS" pitchFamily="34" charset="0"/>
              </a:rPr>
              <a:t>KombiBA</a:t>
            </a:r>
            <a:r>
              <a:rPr lang="de-DE" dirty="0" smtClean="0">
                <a:latin typeface="Trebuchet MS" pitchFamily="34" charset="0"/>
              </a:rPr>
              <a:t>)	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Vorlesung und Übung Methoden der Strukturuntersuchung (SS, Abschluss: Klausur)</a:t>
            </a:r>
          </a:p>
          <a:p>
            <a:r>
              <a:rPr lang="de-DE" dirty="0" smtClean="0"/>
              <a:t>Vorlesung und Übung Organische Chemie II (SS, Abschluss: Klausur)</a:t>
            </a:r>
          </a:p>
          <a:p>
            <a:r>
              <a:rPr lang="de-DE" dirty="0" smtClean="0"/>
              <a:t>Praktikum Organische Chemie (WS semesterbegleitend, SS Blockpraktikum, Abschluss: mündliche Prüfung)</a:t>
            </a:r>
            <a:endParaRPr lang="de-D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Physikalische Chemie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Vorlesung und Übung Einführung in die Thermodynamik PCI (SS)</a:t>
            </a:r>
          </a:p>
          <a:p>
            <a:r>
              <a:rPr lang="de-DE" dirty="0" smtClean="0"/>
              <a:t>Vorlesung und Übung Allgemeine Themen der physikalischen Chemie (WS)</a:t>
            </a:r>
          </a:p>
          <a:p>
            <a:r>
              <a:rPr lang="de-DE" dirty="0" smtClean="0"/>
              <a:t>Modulabschlussprüfung: Klausur über beide Komponenten</a:t>
            </a: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xmlns="" id="{F39CCCF8-B5CA-4BE3-8432-D4F6ED4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Homepage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EA5D984C-2A08-49B7-89EA-10B95E88A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05" b="1905"/>
          <a:stretch/>
        </p:blipFill>
        <p:spPr>
          <a:xfrm>
            <a:off x="852258" y="1777754"/>
            <a:ext cx="9348186" cy="430097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E1AD0EC4-3B35-4E4E-9E0F-4C0AA9CFD306}"/>
              </a:ext>
            </a:extLst>
          </p:cNvPr>
          <p:cNvSpPr txBox="1"/>
          <p:nvPr/>
        </p:nvSpPr>
        <p:spPr>
          <a:xfrm>
            <a:off x="3677575" y="140842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Trebuchet MS" pitchFamily="34" charset="0"/>
              </a:rPr>
              <a:t>uni-wuppertal.de/</a:t>
            </a:r>
          </a:p>
        </p:txBody>
      </p:sp>
    </p:spTree>
    <p:extLst>
      <p:ext uri="{BB962C8B-B14F-4D97-AF65-F5344CB8AC3E}">
        <p14:creationId xmlns:p14="http://schemas.microsoft.com/office/powerpoint/2010/main" xmlns="" val="1933342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5586E8-D907-1D73-B79F-DC08706F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Übersicht Pflichtmodule </a:t>
            </a:r>
            <a:r>
              <a:rPr lang="de-DE" dirty="0" smtClean="0">
                <a:latin typeface="Trebuchet MS" pitchFamily="34" charset="0"/>
              </a:rPr>
              <a:t>Informatik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7230" y="2734619"/>
            <a:ext cx="8045473" cy="156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83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888277" y="1845276"/>
          <a:ext cx="9005365" cy="4044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73"/>
                <a:gridCol w="1801073"/>
                <a:gridCol w="1801073"/>
                <a:gridCol w="1801073"/>
                <a:gridCol w="1801073"/>
              </a:tblGrid>
              <a:tr h="4671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Modul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Bestandteile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Aufwand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Leistung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Angebot</a:t>
                      </a:r>
                      <a:endParaRPr lang="de-DE" sz="1200" dirty="0"/>
                    </a:p>
                  </a:txBody>
                  <a:tcPr/>
                </a:tc>
              </a:tr>
              <a:tr h="5759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Algorithmen</a:t>
                      </a:r>
                      <a:r>
                        <a:rPr lang="de-DE" sz="1200" baseline="0" dirty="0" smtClean="0"/>
                        <a:t> und Datenstrukturen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5759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Objektorientierte</a:t>
                      </a:r>
                      <a:r>
                        <a:rPr lang="de-DE" sz="1200" baseline="0" dirty="0" smtClean="0"/>
                        <a:t> Programmierung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(C++) und SS (Java)</a:t>
                      </a:r>
                      <a:endParaRPr lang="de-DE" sz="1200" dirty="0"/>
                    </a:p>
                  </a:txBody>
                  <a:tcPr/>
                </a:tc>
              </a:tr>
              <a:tr h="5759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Internettechnologie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4671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Softwaretechnologie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575997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Grundzüge</a:t>
                      </a:r>
                      <a:r>
                        <a:rPr lang="de-DE" sz="1200" baseline="0" dirty="0" smtClean="0"/>
                        <a:t> der technischen Informatik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80639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Elektrotechnische</a:t>
                      </a:r>
                      <a:r>
                        <a:rPr lang="de-DE" sz="1200" baseline="0" dirty="0" smtClean="0"/>
                        <a:t> Grundlagen der Informatik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552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Objektorientierte Programmierung	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Entweder Java (SS) oder C++ (WS)</a:t>
            </a:r>
          </a:p>
          <a:p>
            <a:r>
              <a:rPr lang="de-DE" dirty="0" smtClean="0"/>
              <a:t>Klausur oder mündliche Prüfung</a:t>
            </a:r>
            <a:endParaRPr lang="de-D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5586E8-D907-1D73-B79F-DC08706F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Übersicht Pflichtmodule </a:t>
            </a:r>
            <a:r>
              <a:rPr lang="de-DE" dirty="0" smtClean="0">
                <a:latin typeface="Trebuchet MS" pitchFamily="34" charset="0"/>
              </a:rPr>
              <a:t>Mathematik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9665" y="3044825"/>
            <a:ext cx="9172539" cy="126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83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888276" y="2010032"/>
          <a:ext cx="9030080" cy="2527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016"/>
                <a:gridCol w="1806016"/>
                <a:gridCol w="1806016"/>
                <a:gridCol w="1806016"/>
                <a:gridCol w="1806016"/>
              </a:tblGrid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Modul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Bestandteile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Aufwand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Leistung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Angebot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Grundlagen der Mathematik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r>
                        <a:rPr lang="de-DE" sz="1200" baseline="0" dirty="0" smtClean="0"/>
                        <a:t> und SS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Grund</a:t>
                      </a:r>
                      <a:r>
                        <a:rPr lang="de-DE" sz="1200" baseline="0" dirty="0" smtClean="0"/>
                        <a:t>lagen aus der linearen Algebra 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Einführung in die Stochastik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Seminar zur</a:t>
                      </a:r>
                      <a:r>
                        <a:rPr lang="de-DE" sz="1200" baseline="0" dirty="0" smtClean="0"/>
                        <a:t> Mathematik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Seminar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WS und SS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5525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5586E8-D907-1D73-B79F-DC08706F5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Übersicht Pflichtmodule </a:t>
            </a:r>
            <a:r>
              <a:rPr lang="de-DE" dirty="0" smtClean="0">
                <a:latin typeface="Trebuchet MS" pitchFamily="34" charset="0"/>
              </a:rPr>
              <a:t>Physik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4267" y="2532020"/>
            <a:ext cx="8142343" cy="222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83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888276" y="1097280"/>
          <a:ext cx="8857085" cy="475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417"/>
                <a:gridCol w="1771417"/>
                <a:gridCol w="1771417"/>
                <a:gridCol w="1771417"/>
                <a:gridCol w="1771417"/>
              </a:tblGrid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Modul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Bestandteile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Aufwand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Leistung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Angebot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Klassische Mechanik und Wärmelehre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7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Elektrizität,</a:t>
                      </a:r>
                      <a:r>
                        <a:rPr lang="de-DE" sz="1200" baseline="0" dirty="0" smtClean="0"/>
                        <a:t> Wellen und Optik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54690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Atom-</a:t>
                      </a:r>
                      <a:r>
                        <a:rPr lang="de-DE" sz="1200" baseline="0" dirty="0" smtClean="0"/>
                        <a:t> und Quantenphysik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 LP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Physik des Mikrokosmos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Mathematik für Physiker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 SS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Theoretische Physik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Anfänger-Praktikum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 SS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Elektronik-Praktikum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443600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Fortgeschrittenen</a:t>
                      </a:r>
                      <a:r>
                        <a:rPr lang="de-DE" sz="1200" baseline="0" dirty="0" smtClean="0"/>
                        <a:t> Praktikum (AN)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Praktikum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r>
                        <a:rPr lang="de-DE" sz="1200" baseline="0" dirty="0" smtClean="0"/>
                        <a:t> und SS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5525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Anfänger-Praktikum	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Teil 1: WS Abschluss: mündliche Prüfung</a:t>
            </a:r>
          </a:p>
          <a:p>
            <a:r>
              <a:rPr lang="de-DE" dirty="0" smtClean="0"/>
              <a:t>Teil 2: SS Abschluss: mündliche Prüfung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280D95AB-C45B-91B5-8F06-B91C52E9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Veranstaltungen in der O-Woche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4E14CD2-E85C-9547-4FFF-8C07F0F4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2"/>
            <a:ext cx="10515600" cy="40909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dirty="0"/>
              <a:t>Der Kurs </a:t>
            </a:r>
            <a:r>
              <a:rPr lang="de-DE" dirty="0">
                <a:solidFill>
                  <a:srgbClr val="FF0000"/>
                </a:solidFill>
              </a:rPr>
              <a:t>„Einführung in die Benutzung der Ausbildungsrechner“ </a:t>
            </a:r>
            <a:r>
              <a:rPr lang="de-DE" dirty="0"/>
              <a:t>bei Herrn Feuerstein ist für alle Studierenden im Studiengang Bachelor Applied Science </a:t>
            </a:r>
            <a:r>
              <a:rPr lang="de-DE" b="1" dirty="0">
                <a:solidFill>
                  <a:srgbClr val="FF0000"/>
                </a:solidFill>
              </a:rPr>
              <a:t>Pflicht</a:t>
            </a:r>
            <a:r>
              <a:rPr lang="de-DE" dirty="0"/>
              <a:t>, da ihr ohne diesen keinen Zugang zum Rechnerraum erhalten könnt!</a:t>
            </a:r>
          </a:p>
          <a:p>
            <a:endParaRPr lang="de-DE" dirty="0"/>
          </a:p>
          <a:p>
            <a:r>
              <a:rPr lang="de-DE" dirty="0" smtClean="0"/>
              <a:t>Nächster Termin: 06.04.2023 14-18 Uhr</a:t>
            </a:r>
            <a:endParaRPr lang="de-DE" dirty="0"/>
          </a:p>
          <a:p>
            <a:r>
              <a:rPr lang="de-DE" dirty="0" smtClean="0"/>
              <a:t>Anmeldung bei </a:t>
            </a:r>
            <a:r>
              <a:rPr lang="de-DE" dirty="0" err="1" smtClean="0"/>
              <a:t>Moodle</a:t>
            </a:r>
            <a:endParaRPr lang="de-DE" dirty="0" smtClean="0"/>
          </a:p>
          <a:p>
            <a:r>
              <a:rPr lang="de-DE" dirty="0" smtClean="0"/>
              <a:t>Im </a:t>
            </a:r>
            <a:r>
              <a:rPr lang="de-DE" dirty="0" err="1" smtClean="0"/>
              <a:t>Uni@Home</a:t>
            </a:r>
            <a:r>
              <a:rPr lang="de-DE" dirty="0" smtClean="0"/>
              <a:t>-Modus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000" dirty="0"/>
              <a:t>https://www.math.uni-wuppertal.de/de/studium/lehrveranstaltungen/rechnereinfuehrung/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6481CCC-52F7-48AB-DFA8-63285381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480" y="3663779"/>
            <a:ext cx="1909085" cy="19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3192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BB1850-119E-9C42-A791-03CDEB36D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19" y="248529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92D050"/>
                </a:solidFill>
                <a:latin typeface="Trebuchet MS" pitchFamily="34" charset="0"/>
              </a:rPr>
              <a:t>StudiLöwe</a:t>
            </a:r>
            <a:r>
              <a:rPr lang="de-DE" dirty="0">
                <a:latin typeface="Trebuchet MS" pitchFamily="34" charset="0"/>
              </a:rPr>
              <a:t/>
            </a:r>
            <a:br>
              <a:rPr lang="de-DE" dirty="0">
                <a:latin typeface="Trebuchet MS" pitchFamily="34" charset="0"/>
              </a:rPr>
            </a:br>
            <a:r>
              <a:rPr lang="de-DE" dirty="0">
                <a:solidFill>
                  <a:schemeClr val="tx1"/>
                </a:solidFill>
                <a:latin typeface="Trebuchet MS" pitchFamily="34" charset="0"/>
              </a:rPr>
              <a:t>https://studiloewe.uni-wuppertal.de/</a:t>
            </a:r>
          </a:p>
        </p:txBody>
      </p:sp>
    </p:spTree>
    <p:extLst>
      <p:ext uri="{BB962C8B-B14F-4D97-AF65-F5344CB8AC3E}">
        <p14:creationId xmlns:p14="http://schemas.microsoft.com/office/powerpoint/2010/main" xmlns="" val="253837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E1AD0EC4-3B35-4E4E-9E0F-4C0AA9CFD306}"/>
              </a:ext>
            </a:extLst>
          </p:cNvPr>
          <p:cNvSpPr txBox="1"/>
          <p:nvPr/>
        </p:nvSpPr>
        <p:spPr>
          <a:xfrm>
            <a:off x="3677575" y="140842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Trebuchet MS" pitchFamily="34" charset="0"/>
              </a:rPr>
              <a:t>uni-wuppertal.de/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F39CCCF8-B5CA-4BE3-8432-D4F6ED4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Homepage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C3CB8A08-1C55-41BB-9665-C0A30ABDA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86" b="386"/>
          <a:stretch/>
        </p:blipFill>
        <p:spPr>
          <a:xfrm>
            <a:off x="838200" y="1777754"/>
            <a:ext cx="6525089" cy="3302493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E760D64-7713-4580-9113-1EF4DE788D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" r="113"/>
          <a:stretch/>
        </p:blipFill>
        <p:spPr>
          <a:xfrm>
            <a:off x="5527102" y="3190382"/>
            <a:ext cx="5826698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58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5DA573D6-97D9-4821-B689-F62ECC1399E7}"/>
              </a:ext>
            </a:extLst>
          </p:cNvPr>
          <p:cNvSpPr/>
          <p:nvPr/>
        </p:nvSpPr>
        <p:spPr>
          <a:xfrm>
            <a:off x="9552373" y="62144"/>
            <a:ext cx="2639627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Inhaltsplatzhalter 3" descr="Studilöwe 1.png">
            <a:extLst>
              <a:ext uri="{FF2B5EF4-FFF2-40B4-BE49-F238E27FC236}">
                <a16:creationId xmlns:a16="http://schemas.microsoft.com/office/drawing/2014/main" xmlns="" id="{D2DFEF4F-B586-5540-8DEE-72BDBF92B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441" b="11052"/>
          <a:stretch/>
        </p:blipFill>
        <p:spPr>
          <a:xfrm>
            <a:off x="1119026" y="996043"/>
            <a:ext cx="9953948" cy="4865914"/>
          </a:xfrm>
        </p:spPr>
      </p:pic>
    </p:spTree>
    <p:extLst>
      <p:ext uri="{BB962C8B-B14F-4D97-AF65-F5344CB8AC3E}">
        <p14:creationId xmlns:p14="http://schemas.microsoft.com/office/powerpoint/2010/main" xmlns="" val="646620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41EA745-C5E4-B945-BB15-C1D67C39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69" y="882952"/>
            <a:ext cx="8596668" cy="27644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400" dirty="0"/>
              <a:t>Aufgrund der aktuellen Situation bittet das Studierendensekretariat auf </a:t>
            </a:r>
            <a:r>
              <a:rPr lang="de-DE" sz="2400" b="1" dirty="0" err="1"/>
              <a:t>StudiLöwe</a:t>
            </a:r>
            <a:r>
              <a:rPr lang="de-DE" sz="2400" dirty="0"/>
              <a:t> eine </a:t>
            </a:r>
            <a:r>
              <a:rPr lang="de-DE" sz="2400" b="1" dirty="0"/>
              <a:t>Telefonnummer</a:t>
            </a:r>
            <a:r>
              <a:rPr lang="de-DE" sz="2400" dirty="0"/>
              <a:t> zu hinterlegen, um eine mögliche Rückverfolgung/Information bzgl. einer Infektion mit </a:t>
            </a:r>
            <a:r>
              <a:rPr lang="de-DE" sz="2400" dirty="0" err="1"/>
              <a:t>Covid</a:t>
            </a:r>
            <a:r>
              <a:rPr lang="de-DE" sz="2400" dirty="0"/>
              <a:t> 19 zu vereinfachen!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3F04FEA-7DEA-1A4B-8FE9-9EE5AB6E0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6" r="-509" b="40862"/>
          <a:stretch/>
        </p:blipFill>
        <p:spPr>
          <a:xfrm>
            <a:off x="804699" y="2647180"/>
            <a:ext cx="10560750" cy="3336569"/>
          </a:xfrm>
          <a:prstGeom prst="rect">
            <a:avLst/>
          </a:prstGeom>
        </p:spPr>
      </p:pic>
      <p:sp>
        <p:nvSpPr>
          <p:cNvPr id="7" name="Rahmen 6">
            <a:extLst>
              <a:ext uri="{FF2B5EF4-FFF2-40B4-BE49-F238E27FC236}">
                <a16:creationId xmlns:a16="http://schemas.microsoft.com/office/drawing/2014/main" xmlns="" id="{6ED4DAA8-47E6-654D-BCBE-FE13E8B42996}"/>
              </a:ext>
            </a:extLst>
          </p:cNvPr>
          <p:cNvSpPr/>
          <p:nvPr/>
        </p:nvSpPr>
        <p:spPr>
          <a:xfrm>
            <a:off x="1312931" y="4197979"/>
            <a:ext cx="4386895" cy="64153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xmlns="" id="{80EC90C7-D268-426B-AEA2-359129E65B0E}"/>
              </a:ext>
            </a:extLst>
          </p:cNvPr>
          <p:cNvSpPr/>
          <p:nvPr/>
        </p:nvSpPr>
        <p:spPr>
          <a:xfrm>
            <a:off x="6866186" y="3393488"/>
            <a:ext cx="1913829" cy="468297"/>
          </a:xfrm>
          <a:prstGeom prst="frame">
            <a:avLst>
              <a:gd name="adj1" fmla="val 199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411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3D0643-A4D9-424B-993B-3C35E7B6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Trebuchet MS" pitchFamily="34" charset="0"/>
              </a:rPr>
              <a:t>StudiLöwe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2ED0603-3006-46A2-A856-09FE2A399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8855323-FBAE-4016-9A7F-D9BA9002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5" b="23095"/>
          <a:stretch/>
        </p:blipFill>
        <p:spPr>
          <a:xfrm>
            <a:off x="593970" y="2085975"/>
            <a:ext cx="11004059" cy="4023360"/>
          </a:xfrm>
          <a:prstGeom prst="rect">
            <a:avLst/>
          </a:prstGeom>
        </p:spPr>
      </p:pic>
      <p:sp>
        <p:nvSpPr>
          <p:cNvPr id="5" name="Rahmen 4">
            <a:extLst>
              <a:ext uri="{FF2B5EF4-FFF2-40B4-BE49-F238E27FC236}">
                <a16:creationId xmlns:a16="http://schemas.microsoft.com/office/drawing/2014/main" xmlns="" id="{5F0FA20B-20B8-48CB-94BC-D610C7799C16}"/>
              </a:ext>
            </a:extLst>
          </p:cNvPr>
          <p:cNvSpPr/>
          <p:nvPr/>
        </p:nvSpPr>
        <p:spPr>
          <a:xfrm>
            <a:off x="4833201" y="2674397"/>
            <a:ext cx="1629744" cy="468297"/>
          </a:xfrm>
          <a:prstGeom prst="frame">
            <a:avLst>
              <a:gd name="adj1" fmla="val 199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386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80EDD420-3AF0-6040-AC9F-D8E58EAE0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48"/>
          <a:stretch/>
        </p:blipFill>
        <p:spPr>
          <a:xfrm>
            <a:off x="942014" y="2281386"/>
            <a:ext cx="9641635" cy="3610128"/>
          </a:xfrm>
          <a:prstGeom prst="rect">
            <a:avLst/>
          </a:prstGeom>
        </p:spPr>
      </p:pic>
      <p:sp>
        <p:nvSpPr>
          <p:cNvPr id="12" name="Rahmen 11">
            <a:extLst>
              <a:ext uri="{FF2B5EF4-FFF2-40B4-BE49-F238E27FC236}">
                <a16:creationId xmlns:a16="http://schemas.microsoft.com/office/drawing/2014/main" xmlns="" id="{93C9E920-502A-5C4D-958A-B708E8D233E7}"/>
              </a:ext>
            </a:extLst>
          </p:cNvPr>
          <p:cNvSpPr/>
          <p:nvPr/>
        </p:nvSpPr>
        <p:spPr>
          <a:xfrm>
            <a:off x="7123639" y="2719156"/>
            <a:ext cx="920766" cy="290263"/>
          </a:xfrm>
          <a:prstGeom prst="frame">
            <a:avLst>
              <a:gd name="adj1" fmla="val 199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AF223ADC-C70B-4094-8C4B-832373676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6" t="33266" r="19102" b="56118"/>
          <a:stretch/>
        </p:blipFill>
        <p:spPr>
          <a:xfrm>
            <a:off x="4229100" y="674527"/>
            <a:ext cx="5080616" cy="7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127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C62F3FB-A9BE-3C46-8ED7-52D4D17C4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0" r="19560" b="54600"/>
          <a:stretch/>
        </p:blipFill>
        <p:spPr>
          <a:xfrm>
            <a:off x="731838" y="2141317"/>
            <a:ext cx="10728324" cy="2986268"/>
          </a:xfrm>
          <a:prstGeom prst="rect">
            <a:avLst/>
          </a:prstGeom>
        </p:spPr>
      </p:pic>
      <p:sp>
        <p:nvSpPr>
          <p:cNvPr id="12" name="Rahmen 11">
            <a:extLst>
              <a:ext uri="{FF2B5EF4-FFF2-40B4-BE49-F238E27FC236}">
                <a16:creationId xmlns:a16="http://schemas.microsoft.com/office/drawing/2014/main" xmlns="" id="{93C9E920-502A-5C4D-958A-B708E8D233E7}"/>
              </a:ext>
            </a:extLst>
          </p:cNvPr>
          <p:cNvSpPr/>
          <p:nvPr/>
        </p:nvSpPr>
        <p:spPr>
          <a:xfrm>
            <a:off x="1127953" y="3283868"/>
            <a:ext cx="7923449" cy="535778"/>
          </a:xfrm>
          <a:prstGeom prst="frame">
            <a:avLst>
              <a:gd name="adj1" fmla="val 199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F667A61-1C87-A32B-E499-CAC9220ED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6" t="33266" r="19102" b="56118"/>
          <a:stretch/>
        </p:blipFill>
        <p:spPr>
          <a:xfrm>
            <a:off x="4229100" y="674527"/>
            <a:ext cx="5080616" cy="7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90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4E880A04-233B-1E03-6B55-181CDAF03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6" t="33266" r="19102" b="56118"/>
          <a:stretch/>
        </p:blipFill>
        <p:spPr>
          <a:xfrm>
            <a:off x="4229100" y="674527"/>
            <a:ext cx="5080616" cy="7280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77B97E6-01BB-4EBC-BB5C-967CEF7A5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" t="26590" r="1626" b="14660"/>
          <a:stretch/>
        </p:blipFill>
        <p:spPr>
          <a:xfrm>
            <a:off x="791177" y="2175029"/>
            <a:ext cx="10865203" cy="372158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7CD86DAB-0800-4827-8FEF-BE321DB29C33}"/>
              </a:ext>
            </a:extLst>
          </p:cNvPr>
          <p:cNvSpPr/>
          <p:nvPr/>
        </p:nvSpPr>
        <p:spPr>
          <a:xfrm>
            <a:off x="715716" y="5559260"/>
            <a:ext cx="11016124" cy="337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B66E390D-4782-4721-89A1-351CBBD49D9A}"/>
              </a:ext>
            </a:extLst>
          </p:cNvPr>
          <p:cNvSpPr/>
          <p:nvPr/>
        </p:nvSpPr>
        <p:spPr>
          <a:xfrm>
            <a:off x="715716" y="4853485"/>
            <a:ext cx="11016124" cy="337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B990956A-F53A-4BA6-BECF-538CA3E579A7}"/>
              </a:ext>
            </a:extLst>
          </p:cNvPr>
          <p:cNvSpPr/>
          <p:nvPr/>
        </p:nvSpPr>
        <p:spPr>
          <a:xfrm>
            <a:off x="4421611" y="918693"/>
            <a:ext cx="3604334" cy="279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07122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13C7997D-BC59-4A51-B03D-0B26C594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32621" r="20632" b="34628"/>
          <a:stretch/>
        </p:blipFill>
        <p:spPr>
          <a:xfrm>
            <a:off x="763479" y="481057"/>
            <a:ext cx="7617041" cy="18027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3AB6502-34F0-4DFE-9D2D-BB0C793D1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6" t="29907" r="3810" b="21472"/>
          <a:stretch/>
        </p:blipFill>
        <p:spPr>
          <a:xfrm>
            <a:off x="763479" y="3675355"/>
            <a:ext cx="8930935" cy="259228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D1F3FFA7-7D0B-4EFE-B834-ABD0F7495BDB}"/>
              </a:ext>
            </a:extLst>
          </p:cNvPr>
          <p:cNvSpPr/>
          <p:nvPr/>
        </p:nvSpPr>
        <p:spPr>
          <a:xfrm>
            <a:off x="914402" y="1326654"/>
            <a:ext cx="665824" cy="215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3290EE86-AC2F-43D5-A51A-34184CE2EB25}"/>
              </a:ext>
            </a:extLst>
          </p:cNvPr>
          <p:cNvSpPr/>
          <p:nvPr/>
        </p:nvSpPr>
        <p:spPr>
          <a:xfrm>
            <a:off x="5228946" y="1542218"/>
            <a:ext cx="3604334" cy="393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B9DABA34-A88A-4606-9E84-8BE64DB887CE}"/>
              </a:ext>
            </a:extLst>
          </p:cNvPr>
          <p:cNvSpPr/>
          <p:nvPr/>
        </p:nvSpPr>
        <p:spPr>
          <a:xfrm>
            <a:off x="1529921" y="3631105"/>
            <a:ext cx="1213279" cy="337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7E7FDAAF-23BB-448E-9001-82526335F1CC}"/>
              </a:ext>
            </a:extLst>
          </p:cNvPr>
          <p:cNvSpPr/>
          <p:nvPr/>
        </p:nvSpPr>
        <p:spPr>
          <a:xfrm>
            <a:off x="973586" y="5379868"/>
            <a:ext cx="8312457" cy="887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A46D1C7F-3964-49CD-AB0D-F75B50AFEC3C}"/>
              </a:ext>
            </a:extLst>
          </p:cNvPr>
          <p:cNvSpPr/>
          <p:nvPr/>
        </p:nvSpPr>
        <p:spPr>
          <a:xfrm>
            <a:off x="1075681" y="4214811"/>
            <a:ext cx="1421905" cy="3484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A02D2E8A-F10E-BCF8-8B80-E7C627BBE64A}"/>
              </a:ext>
            </a:extLst>
          </p:cNvPr>
          <p:cNvSpPr/>
          <p:nvPr/>
        </p:nvSpPr>
        <p:spPr>
          <a:xfrm>
            <a:off x="2291920" y="4701832"/>
            <a:ext cx="665824" cy="215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18473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E808130-B50A-4E76-A592-88B2C716D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Alternativ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5C412098-2B8A-467C-80E9-0BCF798AB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27" b="32071"/>
          <a:stretch/>
        </p:blipFill>
        <p:spPr>
          <a:xfrm>
            <a:off x="632489" y="2279594"/>
            <a:ext cx="10641545" cy="3286385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4624B79E-1D9F-4ECA-AAE5-417976823365}"/>
              </a:ext>
            </a:extLst>
          </p:cNvPr>
          <p:cNvSpPr/>
          <p:nvPr/>
        </p:nvSpPr>
        <p:spPr>
          <a:xfrm>
            <a:off x="1207969" y="4420210"/>
            <a:ext cx="7923449" cy="535778"/>
          </a:xfrm>
          <a:prstGeom prst="frame">
            <a:avLst>
              <a:gd name="adj1" fmla="val 199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E090E23-672D-5272-5865-1346C3C98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26" t="33266" r="19102" b="56118"/>
          <a:stretch/>
        </p:blipFill>
        <p:spPr>
          <a:xfrm>
            <a:off x="4229100" y="674527"/>
            <a:ext cx="5080616" cy="7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911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C4218BD-34D3-6333-FC99-66D11E81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1" y="2098449"/>
            <a:ext cx="10596516" cy="349595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78D1805-5872-49E9-68B1-564984B5CDCC}"/>
              </a:ext>
            </a:extLst>
          </p:cNvPr>
          <p:cNvSpPr/>
          <p:nvPr/>
        </p:nvSpPr>
        <p:spPr>
          <a:xfrm>
            <a:off x="692457" y="3552530"/>
            <a:ext cx="7923449" cy="699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C3102624-B687-AC4C-7489-2C6A2A40CF23}"/>
              </a:ext>
            </a:extLst>
          </p:cNvPr>
          <p:cNvSpPr/>
          <p:nvPr/>
        </p:nvSpPr>
        <p:spPr>
          <a:xfrm>
            <a:off x="692456" y="2897059"/>
            <a:ext cx="7923449" cy="307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34031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6D56995-0355-5E31-93E0-2B2AA892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" t="29494" r="40880"/>
          <a:stretch/>
        </p:blipFill>
        <p:spPr>
          <a:xfrm>
            <a:off x="665823" y="1034307"/>
            <a:ext cx="8177424" cy="464608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F758FFF1-5952-47D9-9B72-259852E8F589}"/>
              </a:ext>
            </a:extLst>
          </p:cNvPr>
          <p:cNvSpPr/>
          <p:nvPr/>
        </p:nvSpPr>
        <p:spPr>
          <a:xfrm>
            <a:off x="843390" y="2472126"/>
            <a:ext cx="7004472" cy="459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468EAC60-D8A2-420B-AC95-A2CD04890D53}"/>
              </a:ext>
            </a:extLst>
          </p:cNvPr>
          <p:cNvSpPr txBox="1"/>
          <p:nvPr/>
        </p:nvSpPr>
        <p:spPr>
          <a:xfrm>
            <a:off x="8417121" y="3667972"/>
            <a:ext cx="320821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i="0" dirty="0">
                <a:solidFill>
                  <a:srgbClr val="FF0000"/>
                </a:solidFill>
                <a:effectLst/>
                <a:latin typeface="-apple-system"/>
              </a:rPr>
              <a:t>Nicht alle Veranstaltungen sind so zu finden, da </a:t>
            </a:r>
            <a:r>
              <a:rPr lang="de-DE" b="1" i="0" dirty="0" err="1">
                <a:solidFill>
                  <a:srgbClr val="FF0000"/>
                </a:solidFill>
                <a:effectLst/>
                <a:latin typeface="-apple-system"/>
              </a:rPr>
              <a:t>StudiLöwe</a:t>
            </a:r>
            <a:r>
              <a:rPr lang="de-DE" b="1" i="0" dirty="0">
                <a:solidFill>
                  <a:srgbClr val="FF0000"/>
                </a:solidFill>
                <a:effectLst/>
                <a:latin typeface="-apple-system"/>
              </a:rPr>
              <a:t> nicht alles verlinkt </a:t>
            </a:r>
            <a:r>
              <a:rPr lang="de-DE" b="1" dirty="0">
                <a:solidFill>
                  <a:srgbClr val="FF0000"/>
                </a:solidFill>
                <a:latin typeface="-apple-system"/>
              </a:rPr>
              <a:t>– in diesem Fall über „Veranstaltung suchen“ gehen (siehe vorherige Folien)</a:t>
            </a:r>
            <a:endParaRPr lang="de-DE" b="0" i="0" dirty="0">
              <a:solidFill>
                <a:srgbClr val="FF0000"/>
              </a:solidFill>
              <a:effectLst/>
              <a:latin typeface="-apple-system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E97C48BC-9B80-47C1-B3C9-808BCD708597}"/>
              </a:ext>
            </a:extLst>
          </p:cNvPr>
          <p:cNvSpPr/>
          <p:nvPr/>
        </p:nvSpPr>
        <p:spPr>
          <a:xfrm>
            <a:off x="843390" y="1076475"/>
            <a:ext cx="7004472" cy="459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4FA7E356-8BF4-0358-0F2B-39B5B190D652}"/>
              </a:ext>
            </a:extLst>
          </p:cNvPr>
          <p:cNvSpPr/>
          <p:nvPr/>
        </p:nvSpPr>
        <p:spPr>
          <a:xfrm>
            <a:off x="843390" y="2998880"/>
            <a:ext cx="7004472" cy="969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7390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73E5C5-3F05-0143-B94F-D0BF4460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Prüfungsordnung (PO)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4647B300-E41A-6F94-832F-F36F9A3F181A}"/>
              </a:ext>
            </a:extLst>
          </p:cNvPr>
          <p:cNvSpPr txBox="1">
            <a:spLocks/>
          </p:cNvSpPr>
          <p:nvPr/>
        </p:nvSpPr>
        <p:spPr>
          <a:xfrm>
            <a:off x="1331752" y="1690688"/>
            <a:ext cx="9924393" cy="43283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>
              <a:latin typeface="Trebuchet MS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>
                <a:latin typeface="Trebuchet MS" pitchFamily="34" charset="0"/>
              </a:rPr>
              <a:t>Die Prüfungsordnung ist euer Fahrplan im Studium, sie ist erstmal das wichtigste Dokument für euch.</a:t>
            </a:r>
          </a:p>
          <a:p>
            <a:endParaRPr lang="de-DE">
              <a:latin typeface="Trebuchet MS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>
                <a:latin typeface="Trebuchet MS" pitchFamily="34" charset="0"/>
              </a:rPr>
              <a:t>Sie legt fest, welche Klausuren ihr schreiben, welche Laborpraktika ihr machen und welche Zugangsvoraussetzungen ihr erfüllen müsst.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>
              <a:latin typeface="Trebuchet MS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2000" i="1">
                <a:latin typeface="Trebuchet MS" pitchFamily="34" charset="0"/>
              </a:rPr>
              <a:t>Die PO findet ihr auf Seiten des zentralen Prüfungsamts </a:t>
            </a:r>
            <a:br>
              <a:rPr lang="de-DE" sz="2000" i="1">
                <a:latin typeface="Trebuchet MS" pitchFamily="34" charset="0"/>
              </a:rPr>
            </a:br>
            <a:r>
              <a:rPr lang="de-DE" sz="2000" i="1">
                <a:latin typeface="Trebuchet MS" pitchFamily="34" charset="0"/>
              </a:rPr>
              <a:t>und in unserem Moodle-Kurs hochgeladen</a:t>
            </a:r>
            <a:endParaRPr lang="de-DE" sz="1800" i="1">
              <a:latin typeface="Trebuchet MS" pitchFamily="34" charset="0"/>
            </a:endParaRPr>
          </a:p>
          <a:p>
            <a:endParaRPr lang="de-DE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079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(Chemie und ein weiteres)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Professionalisierungs-</a:t>
                      </a:r>
                      <a:r>
                        <a:rPr lang="de-DE" sz="1600" b="0" u="none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089677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sp>
        <p:nvSpPr>
          <p:cNvPr id="5" name="Rahmen 4">
            <a:extLst>
              <a:ext uri="{FF2B5EF4-FFF2-40B4-BE49-F238E27FC236}">
                <a16:creationId xmlns:a16="http://schemas.microsoft.com/office/drawing/2014/main" xmlns="" id="{F4B96056-1D6F-2666-DA8A-D820F6215440}"/>
              </a:ext>
            </a:extLst>
          </p:cNvPr>
          <p:cNvSpPr/>
          <p:nvPr/>
        </p:nvSpPr>
        <p:spPr>
          <a:xfrm>
            <a:off x="3314938" y="2140527"/>
            <a:ext cx="2987892" cy="1680358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14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808043" y="324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A7EEB18D-D02D-A2A4-A0E1-9EE55383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907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Fächerkombinationen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569546"/>
            <a:ext cx="10515600" cy="4090988"/>
          </a:xfrm>
        </p:spPr>
        <p:txBody>
          <a:bodyPr/>
          <a:lstStyle/>
          <a:p>
            <a:pPr>
              <a:buNone/>
            </a:pPr>
            <a:r>
              <a:rPr lang="de-DE" dirty="0"/>
              <a:t>Empfehlung für das erste Semester</a:t>
            </a:r>
          </a:p>
          <a:p>
            <a:pPr>
              <a:buNone/>
            </a:pPr>
            <a:endParaRPr lang="de-DE" dirty="0">
              <a:latin typeface="Trebuchet MS" pitchFamily="34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38200" y="2171700"/>
          <a:ext cx="10855572" cy="3103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9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9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92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92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092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Chemie</a:t>
                      </a:r>
                      <a:r>
                        <a:rPr lang="de-DE" sz="1400" baseline="0" dirty="0"/>
                        <a:t> &amp; Info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Chemie</a:t>
                      </a:r>
                      <a:r>
                        <a:rPr lang="de-DE" sz="1400" baseline="0" dirty="0"/>
                        <a:t> &amp; Mathe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Info &amp; Mathe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/>
                        <a:t>Mathe&amp; Physik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Info &amp; Physik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/>
                        <a:t>Chemie &amp; Physik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771"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Grundlagen der Chemie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Grundlagen der Chemie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Klassische</a:t>
                      </a:r>
                      <a:r>
                        <a:rPr lang="de-DE" sz="1400" baseline="0" dirty="0" smtClean="0"/>
                        <a:t> Mechanik und Wärmelehre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Klassische</a:t>
                      </a:r>
                      <a:r>
                        <a:rPr lang="de-DE" sz="1400" baseline="0" dirty="0" smtClean="0"/>
                        <a:t> Mechanik und Wärmelehre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Grundlagen der Chemie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9049"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Quantitative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smtClean="0"/>
                        <a:t>Analyse </a:t>
                      </a:r>
                      <a:r>
                        <a:rPr lang="de-DE" sz="1400" b="1" baseline="0" dirty="0" smtClean="0"/>
                        <a:t>oder</a:t>
                      </a:r>
                      <a:r>
                        <a:rPr lang="de-DE" sz="1400" b="0" baseline="0" dirty="0" smtClean="0"/>
                        <a:t> Grundlagen der (technischen) Informatik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Quantitative Analyse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Grundlagen der (technischen) Informatik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Mathematik</a:t>
                      </a:r>
                      <a:r>
                        <a:rPr lang="de-DE" sz="1400" baseline="0" dirty="0" smtClean="0"/>
                        <a:t> für Physiker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Grundlagen</a:t>
                      </a:r>
                      <a:r>
                        <a:rPr lang="de-DE" sz="1400" baseline="0" dirty="0" smtClean="0"/>
                        <a:t> der (technischen) Informatik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Quantitative</a:t>
                      </a:r>
                      <a:r>
                        <a:rPr lang="de-DE" sz="1400" baseline="0" dirty="0" smtClean="0"/>
                        <a:t> Analyse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5771"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Mathematik </a:t>
                      </a:r>
                      <a:r>
                        <a:rPr lang="de-DE" sz="1400" dirty="0" smtClean="0"/>
                        <a:t>B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Grundlagen aus der linearen Algebra I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Grundlagen aus der linearen Algebra I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Mathematik </a:t>
                      </a:r>
                      <a:r>
                        <a:rPr lang="de-DE" sz="1400" dirty="0" smtClean="0"/>
                        <a:t>B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Mathematik </a:t>
                      </a:r>
                      <a:r>
                        <a:rPr lang="de-DE" sz="1400" dirty="0" smtClean="0"/>
                        <a:t>B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5771"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Einführung in die Informatik und Programmierung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Informatik für Naturwissenschaftler*innen</a:t>
                      </a:r>
                      <a:r>
                        <a:rPr lang="de-DE" sz="1400" baseline="0" dirty="0" smtClean="0"/>
                        <a:t> bzw. </a:t>
                      </a:r>
                      <a:r>
                        <a:rPr lang="de-DE" sz="1400" dirty="0" smtClean="0"/>
                        <a:t>Einführung </a:t>
                      </a:r>
                      <a:r>
                        <a:rPr lang="de-DE" sz="1400" dirty="0"/>
                        <a:t>in die Informatik und Programmierung </a:t>
                      </a:r>
                      <a:r>
                        <a:rPr lang="de-DE" sz="1400" b="1" dirty="0" smtClean="0"/>
                        <a:t>und/oder</a:t>
                      </a:r>
                      <a:r>
                        <a:rPr lang="de-DE" sz="1400" b="1" baseline="0" dirty="0" smtClean="0"/>
                        <a:t> </a:t>
                      </a:r>
                      <a:r>
                        <a:rPr lang="de-DE" sz="1400" b="0" baseline="0" dirty="0" smtClean="0"/>
                        <a:t>Grundlagen der Mathematik</a:t>
                      </a:r>
                      <a:endParaRPr lang="de-DE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de-DE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Einführung in die Informatik</a:t>
                      </a:r>
                      <a:r>
                        <a:rPr lang="de-DE" sz="1400" baseline="0" dirty="0"/>
                        <a:t> und Programmierung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/>
                        <a:t>Klassische</a:t>
                      </a:r>
                      <a:r>
                        <a:rPr lang="de-DE" sz="1400" baseline="0" dirty="0" smtClean="0"/>
                        <a:t> Mechanik und Wärmelehre</a:t>
                      </a:r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6975306"/>
              </p:ext>
            </p:extLst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(Chemie und weiteres)</a:t>
                      </a:r>
                      <a:endParaRPr lang="de-DE" sz="16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Professionalisierungs-</a:t>
                      </a:r>
                      <a:r>
                        <a:rPr lang="de-DE" sz="1600" b="0" u="none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290577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sp>
        <p:nvSpPr>
          <p:cNvPr id="5" name="Rahmen 4">
            <a:extLst>
              <a:ext uri="{FF2B5EF4-FFF2-40B4-BE49-F238E27FC236}">
                <a16:creationId xmlns:a16="http://schemas.microsoft.com/office/drawing/2014/main" xmlns="" id="{F4B96056-1D6F-2666-DA8A-D820F6215440}"/>
              </a:ext>
            </a:extLst>
          </p:cNvPr>
          <p:cNvSpPr/>
          <p:nvPr/>
        </p:nvSpPr>
        <p:spPr>
          <a:xfrm>
            <a:off x="6084781" y="2140527"/>
            <a:ext cx="2855033" cy="1680358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895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3001EF-03C6-0F22-BDC4-6790EE7B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Wahlpflichtbereich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EFCBA84-D884-C495-375F-F99D0B23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379"/>
            <a:ext cx="10515600" cy="4090988"/>
          </a:xfrm>
        </p:spPr>
        <p:txBody>
          <a:bodyPr>
            <a:normAutofit/>
          </a:bodyPr>
          <a:lstStyle/>
          <a:p>
            <a:r>
              <a:rPr lang="de-DE" dirty="0" smtClean="0"/>
              <a:t>Chemie, Physik: bis zu 9 LP</a:t>
            </a:r>
          </a:p>
          <a:p>
            <a:r>
              <a:rPr lang="de-DE" dirty="0" smtClean="0"/>
              <a:t>Informatik: 18-27 LP</a:t>
            </a:r>
          </a:p>
          <a:p>
            <a:r>
              <a:rPr lang="de-DE" dirty="0" smtClean="0"/>
              <a:t>Mathe: </a:t>
            </a:r>
            <a:r>
              <a:rPr lang="de-DE" dirty="0" err="1" smtClean="0"/>
              <a:t>Screenshot</a:t>
            </a:r>
            <a:r>
              <a:rPr lang="de-DE" dirty="0" smtClean="0"/>
              <a:t> aus PO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254089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3001EF-03C6-0F22-BDC4-6790EE7B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Wahlpflichtbereich Chemie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754364"/>
            <a:ext cx="10534820" cy="87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4089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3001EF-03C6-0F22-BDC4-6790EE7B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Wahlpflichtbereich Info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09" y="2420938"/>
            <a:ext cx="7958842" cy="288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4089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3001EF-03C6-0F22-BDC4-6790EE7B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Wahlpflichtbereich Mathe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0006" y="2652772"/>
            <a:ext cx="9441967" cy="182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408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3001EF-03C6-0F22-BDC4-6790EE7B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Wahlpflichtbereich Physik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9576" y="3197225"/>
            <a:ext cx="8968498" cy="73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4089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433660"/>
              </p:ext>
            </p:extLst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(Chemie und weiteres)</a:t>
                      </a:r>
                      <a:endParaRPr lang="de-DE" sz="1600" b="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err="1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Professionalierungs</a:t>
                      </a:r>
                      <a:r>
                        <a:rPr lang="de-DE" sz="1600" b="0" u="none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- </a:t>
                      </a:r>
                      <a:r>
                        <a:rPr lang="de-DE" sz="1600" b="0" u="none" dirty="0" err="1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u="none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057020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sp>
        <p:nvSpPr>
          <p:cNvPr id="5" name="Rahmen 4">
            <a:extLst>
              <a:ext uri="{FF2B5EF4-FFF2-40B4-BE49-F238E27FC236}">
                <a16:creationId xmlns:a16="http://schemas.microsoft.com/office/drawing/2014/main" xmlns="" id="{F4B96056-1D6F-2666-DA8A-D820F6215440}"/>
              </a:ext>
            </a:extLst>
          </p:cNvPr>
          <p:cNvSpPr/>
          <p:nvPr/>
        </p:nvSpPr>
        <p:spPr>
          <a:xfrm>
            <a:off x="8810225" y="2140527"/>
            <a:ext cx="2855033" cy="1680358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938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24B5B22-5954-67BA-15A5-A4D1B7F1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Professionalisierungsbereich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1" y="2225288"/>
            <a:ext cx="4639962" cy="300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7240" y="2225288"/>
            <a:ext cx="4610057" cy="178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7240" y="4005564"/>
            <a:ext cx="4610057" cy="55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0953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2814" y="64568"/>
            <a:ext cx="5407604" cy="29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ahmen 9">
            <a:extLst>
              <a:ext uri="{FF2B5EF4-FFF2-40B4-BE49-F238E27FC236}">
                <a16:creationId xmlns:a16="http://schemas.microsoft.com/office/drawing/2014/main" xmlns="" id="{D45E6184-1DF8-4160-B28C-C5E6290FB7B8}"/>
              </a:ext>
            </a:extLst>
          </p:cNvPr>
          <p:cNvSpPr/>
          <p:nvPr/>
        </p:nvSpPr>
        <p:spPr>
          <a:xfrm>
            <a:off x="5692750" y="282631"/>
            <a:ext cx="730489" cy="25224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xmlns="" id="{7804DBA7-11F7-7854-99DD-ED090EFFB876}"/>
              </a:ext>
            </a:extLst>
          </p:cNvPr>
          <p:cNvSpPr/>
          <p:nvPr/>
        </p:nvSpPr>
        <p:spPr>
          <a:xfrm>
            <a:off x="5819225" y="1063080"/>
            <a:ext cx="1067607" cy="320171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564" y="2463436"/>
            <a:ext cx="5342431" cy="362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ahmen 6">
            <a:extLst>
              <a:ext uri="{FF2B5EF4-FFF2-40B4-BE49-F238E27FC236}">
                <a16:creationId xmlns:a16="http://schemas.microsoft.com/office/drawing/2014/main" xmlns="" id="{E0D68DCF-7165-422A-8ADD-99B758EA8DA1}"/>
              </a:ext>
            </a:extLst>
          </p:cNvPr>
          <p:cNvSpPr/>
          <p:nvPr/>
        </p:nvSpPr>
        <p:spPr>
          <a:xfrm>
            <a:off x="4184822" y="5436973"/>
            <a:ext cx="1873173" cy="84025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652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24B5B22-5954-67BA-15A5-A4D1B7F1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rebuchet MS" pitchFamily="34" charset="0"/>
              </a:rPr>
              <a:t>Professionalisierungsbereich</a:t>
            </a:r>
            <a:endParaRPr lang="de-DE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4533" y="2061820"/>
            <a:ext cx="4053985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0983" y="2061820"/>
            <a:ext cx="4358520" cy="196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09532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5A89F2-FFE5-E8BA-D267-F5455D38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Wichtig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065B85E-7F1A-7988-BA72-E8F39B98C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5998"/>
            <a:ext cx="10515600" cy="4090988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Muss abgegeben werden, damit die Eintragung der Noten erfolgen kann</a:t>
            </a:r>
          </a:p>
          <a:p>
            <a:r>
              <a:rPr lang="de-DE" dirty="0"/>
              <a:t>Abzugeben bei Herrn </a:t>
            </a:r>
            <a:r>
              <a:rPr lang="de-DE" dirty="0" err="1"/>
              <a:t>Depiereux</a:t>
            </a:r>
            <a:r>
              <a:rPr lang="de-DE" dirty="0"/>
              <a:t> im Raum T.12.05 oder im entsprechenden Postfach</a:t>
            </a:r>
          </a:p>
          <a:p>
            <a:r>
              <a:rPr lang="de-DE" dirty="0"/>
              <a:t>Den Antrag gebt ihr am besten während der Uniführung beim ZPA ab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4E65755-1991-B567-6F78-EE1A8896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71" y="1672172"/>
            <a:ext cx="8563377" cy="211531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8968A02-E6C8-5DD0-D846-7B10DA959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1559" y="72300"/>
            <a:ext cx="2436603" cy="350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4287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02AFE05-3C01-2057-87B0-55CF64F1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Klausuren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BD3B416-B5DE-BD6D-247C-CCE06125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9556"/>
            <a:ext cx="9202445" cy="2681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/>
              <a:t>Allgemeine Chemie und Physikalische Chemie (PC0) </a:t>
            </a:r>
            <a:br>
              <a:rPr lang="de-DE" sz="3200" dirty="0"/>
            </a:br>
            <a:r>
              <a:rPr lang="de-DE" sz="3200" dirty="0"/>
              <a:t>werden an einem Tag geschrieben und </a:t>
            </a:r>
            <a:br>
              <a:rPr lang="de-DE" sz="3200" dirty="0"/>
            </a:br>
            <a:r>
              <a:rPr lang="de-DE" sz="3200" b="1" dirty="0"/>
              <a:t>müssen </a:t>
            </a:r>
            <a:r>
              <a:rPr lang="de-DE" sz="3200" b="1" dirty="0">
                <a:solidFill>
                  <a:srgbClr val="FF0000"/>
                </a:solidFill>
              </a:rPr>
              <a:t>zusammen</a:t>
            </a:r>
            <a:r>
              <a:rPr lang="de-DE" sz="3200" b="1" dirty="0"/>
              <a:t> bestanden werden</a:t>
            </a:r>
            <a:r>
              <a:rPr lang="de-DE" sz="3200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xmlns="" val="1234888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BAB910A-98E0-3335-EEF8-DD12E3C2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Klausuren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5693047-3E64-0576-3F4C-E8DAA49CD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NUR</a:t>
            </a:r>
            <a:r>
              <a:rPr lang="de-DE" dirty="0"/>
              <a:t> IM SOMMERSEMESTER</a:t>
            </a:r>
          </a:p>
          <a:p>
            <a:pPr marL="457200" lvl="1" indent="0">
              <a:buNone/>
            </a:pPr>
            <a:r>
              <a:rPr lang="de-DE" dirty="0"/>
              <a:t>-Anorganische Chemie 1&amp;2 (Doppelklausur!)</a:t>
            </a:r>
          </a:p>
          <a:p>
            <a:pPr marL="457200" lvl="1" indent="0">
              <a:buNone/>
            </a:pPr>
            <a:r>
              <a:rPr lang="de-DE" dirty="0"/>
              <a:t>-Organische Chemie 1&amp;2 (Doppelklausur!)</a:t>
            </a:r>
          </a:p>
          <a:p>
            <a:pPr marL="457200" lvl="1" indent="0">
              <a:buNone/>
            </a:pPr>
            <a:r>
              <a:rPr lang="de-DE" dirty="0"/>
              <a:t>-Methoden der Strukturuntersuchung</a:t>
            </a:r>
          </a:p>
          <a:p>
            <a:pPr marL="457200" lvl="1" indent="0">
              <a:buNone/>
            </a:pPr>
            <a:endParaRPr lang="de-DE" sz="1200" dirty="0"/>
          </a:p>
          <a:p>
            <a:pPr marL="457200" lvl="1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NUR</a:t>
            </a:r>
            <a:r>
              <a:rPr lang="de-DE" dirty="0"/>
              <a:t> IM WINTERSEMESTER</a:t>
            </a:r>
          </a:p>
          <a:p>
            <a:pPr marL="457200" lvl="1" indent="0">
              <a:buNone/>
            </a:pPr>
            <a:r>
              <a:rPr lang="de-DE" dirty="0"/>
              <a:t>-Thermodynamik (PC1) und allgemeine Themen der PC (Doppelklausur!)</a:t>
            </a:r>
          </a:p>
        </p:txBody>
      </p:sp>
    </p:spTree>
    <p:extLst>
      <p:ext uri="{BB962C8B-B14F-4D97-AF65-F5344CB8AC3E}">
        <p14:creationId xmlns:p14="http://schemas.microsoft.com/office/powerpoint/2010/main" xmlns="" val="3090312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F9EC35-B88D-E141-9376-10FCF357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12" y="2223303"/>
            <a:ext cx="10214444" cy="241139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de-DE" sz="7200" b="1" dirty="0">
                <a:solidFill>
                  <a:srgbClr val="FF0000"/>
                </a:solidFill>
                <a:latin typeface="Trebuchet MS" pitchFamily="34" charset="0"/>
              </a:rPr>
              <a:t>ÜBUNGEN RETTEN LEBEN!!!</a:t>
            </a:r>
          </a:p>
        </p:txBody>
      </p:sp>
    </p:spTree>
    <p:extLst>
      <p:ext uri="{BB962C8B-B14F-4D97-AF65-F5344CB8AC3E}">
        <p14:creationId xmlns:p14="http://schemas.microsoft.com/office/powerpoint/2010/main" xmlns="" val="2165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6ED16B7-049E-EAF8-6E5F-1A841A1F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Chemiekasten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FEBF1DC-B9F5-51A6-1BA6-AD60FBEB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Falls nach den Vorlesungen und Übungen noch Fragen offen bleiben</a:t>
            </a:r>
          </a:p>
          <a:p>
            <a:r>
              <a:rPr lang="de-DE" dirty="0"/>
              <a:t>In den Chemiekästen könnt ihr über Zoom eure Fragen genauso einfach wie vor Ort stellen – hier sind die studentischen Hilfskräfte des Chemiekasten-Teams für euch da</a:t>
            </a:r>
          </a:p>
          <a:p>
            <a:r>
              <a:rPr lang="de-DE" dirty="0"/>
              <a:t>Zu allen </a:t>
            </a:r>
            <a:r>
              <a:rPr lang="de-DE" b="1" dirty="0"/>
              <a:t>Fächern der Studieneingangsphase </a:t>
            </a:r>
            <a:r>
              <a:rPr lang="de-DE" dirty="0"/>
              <a:t>könnt ihr hier Unklares besprechen und euch von euren </a:t>
            </a:r>
            <a:r>
              <a:rPr lang="de-DE" dirty="0" err="1"/>
              <a:t>Kommiliton</a:t>
            </a:r>
            <a:r>
              <a:rPr lang="de-DE" dirty="0"/>
              <a:t>*innen helfen lassen.</a:t>
            </a:r>
          </a:p>
          <a:p>
            <a:r>
              <a:rPr lang="de-DE" dirty="0"/>
              <a:t>Eine vorherige Anmeldung ist nicht notwendig</a:t>
            </a:r>
          </a:p>
        </p:txBody>
      </p:sp>
    </p:spTree>
    <p:extLst>
      <p:ext uri="{BB962C8B-B14F-4D97-AF65-F5344CB8AC3E}">
        <p14:creationId xmlns:p14="http://schemas.microsoft.com/office/powerpoint/2010/main" xmlns="" val="320209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1964ABA-BB4D-3C42-A721-F7209D19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77525"/>
            <a:ext cx="9168795" cy="1325563"/>
          </a:xfrm>
        </p:spPr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Praktika/Labor (ab dem 2. Semester)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82CF6DB-C5D4-8243-87B1-DDD3446C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2905"/>
            <a:ext cx="8839528" cy="4841164"/>
          </a:xfrm>
        </p:spPr>
        <p:txBody>
          <a:bodyPr>
            <a:normAutofit/>
          </a:bodyPr>
          <a:lstStyle/>
          <a:p>
            <a:r>
              <a:rPr lang="de-DE" sz="1600" b="1" dirty="0">
                <a:solidFill>
                  <a:schemeClr val="tx1"/>
                </a:solidFill>
              </a:rPr>
              <a:t>PAC-Praktikum (im 2. Semester als erstes Labor absolvieren)</a:t>
            </a:r>
          </a:p>
          <a:p>
            <a:pPr lvl="1"/>
            <a:r>
              <a:rPr lang="de-DE" sz="1400" dirty="0">
                <a:solidFill>
                  <a:schemeClr val="tx1"/>
                </a:solidFill>
              </a:rPr>
              <a:t>PC-Teil im Semester mit Klausur („Test“)</a:t>
            </a:r>
          </a:p>
          <a:p>
            <a:pPr lvl="1"/>
            <a:r>
              <a:rPr lang="de-DE" sz="1400" dirty="0">
                <a:solidFill>
                  <a:schemeClr val="tx1"/>
                </a:solidFill>
              </a:rPr>
              <a:t>Allgemeiner-Teil als Block in den Semesterferien mit Klausur („Test“)</a:t>
            </a:r>
          </a:p>
          <a:p>
            <a:pPr marL="0" indent="0">
              <a:buNone/>
            </a:pPr>
            <a:r>
              <a:rPr lang="de-DE" sz="1600" dirty="0">
                <a:solidFill>
                  <a:srgbClr val="FF0000"/>
                </a:solidFill>
              </a:rPr>
              <a:t>	Muss beides bestanden werden!!!</a:t>
            </a:r>
          </a:p>
          <a:p>
            <a:pPr marL="0" indent="0">
              <a:buNone/>
            </a:pPr>
            <a:endParaRPr lang="de-DE" sz="500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Quantitative Analyse (analytische Chemie) </a:t>
            </a:r>
            <a:r>
              <a:rPr lang="de-DE" sz="1600" dirty="0">
                <a:solidFill>
                  <a:schemeClr val="tx1"/>
                </a:solidFill>
              </a:rPr>
              <a:t>(nur im Sommersemester als Block in den Semesterferien)</a:t>
            </a:r>
          </a:p>
          <a:p>
            <a:endParaRPr lang="de-DE" sz="500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Experimentelle Anorganische Chemie </a:t>
            </a:r>
            <a:r>
              <a:rPr lang="de-DE" sz="1600" dirty="0">
                <a:solidFill>
                  <a:schemeClr val="tx1"/>
                </a:solidFill>
              </a:rPr>
              <a:t>(Wintersemester/Sommersemester)</a:t>
            </a:r>
          </a:p>
          <a:p>
            <a:endParaRPr lang="de-DE" sz="500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Grundpraktikum Organische Chemie </a:t>
            </a:r>
            <a:r>
              <a:rPr lang="de-DE" sz="1600" dirty="0">
                <a:solidFill>
                  <a:schemeClr val="tx1"/>
                </a:solidFill>
              </a:rPr>
              <a:t>(Wintersemester/Sommersemester)</a:t>
            </a:r>
          </a:p>
          <a:p>
            <a:endParaRPr lang="de-DE" sz="500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Bei Lehramt: Schülerorientiertes Experimentieren </a:t>
            </a:r>
            <a:r>
              <a:rPr lang="de-DE" sz="1600" dirty="0">
                <a:solidFill>
                  <a:schemeClr val="tx1"/>
                </a:solidFill>
              </a:rPr>
              <a:t>(im Wintersemester)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DFCD4B7-E6EC-4A4F-A9B7-93FCD6ED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252" y="2299304"/>
            <a:ext cx="1700365" cy="30228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459447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33CC28-CCF0-A742-A399-E3267B9D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36" y="967288"/>
            <a:ext cx="8596668" cy="4404811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Trebuchet MS" pitchFamily="34" charset="0"/>
              </a:rPr>
              <a:t>Kittel und Schutzbrille könnt ihr in der Fachschaft kaufen!</a:t>
            </a:r>
            <a:br>
              <a:rPr lang="de-DE" dirty="0">
                <a:latin typeface="Trebuchet MS" pitchFamily="34" charset="0"/>
              </a:rPr>
            </a:br>
            <a:r>
              <a:rPr lang="de-DE" dirty="0">
                <a:latin typeface="Trebuchet MS" pitchFamily="34" charset="0"/>
              </a:rPr>
              <a:t/>
            </a:r>
            <a:br>
              <a:rPr lang="de-DE" dirty="0">
                <a:latin typeface="Trebuchet MS" pitchFamily="34" charset="0"/>
              </a:rPr>
            </a:br>
            <a:r>
              <a:rPr lang="de-DE" sz="2400" dirty="0">
                <a:latin typeface="Trebuchet MS" pitchFamily="34" charset="0"/>
              </a:rPr>
              <a:t>Verpflichtend für jedes Praktikum!</a:t>
            </a:r>
            <a:br>
              <a:rPr lang="de-DE" sz="2400" dirty="0">
                <a:latin typeface="Trebuchet MS" pitchFamily="34" charset="0"/>
              </a:rPr>
            </a:br>
            <a:r>
              <a:rPr lang="de-DE" sz="2400" dirty="0">
                <a:latin typeface="Trebuchet MS" pitchFamily="34" charset="0"/>
              </a:rPr>
              <a:t/>
            </a:r>
            <a:br>
              <a:rPr lang="de-DE" sz="2400" dirty="0">
                <a:latin typeface="Trebuchet MS" pitchFamily="34" charset="0"/>
              </a:rPr>
            </a:br>
            <a:r>
              <a:rPr lang="de-DE" sz="2400" b="0" dirty="0">
                <a:latin typeface="Trebuchet MS" pitchFamily="34" charset="0"/>
              </a:rPr>
              <a:t>Am </a:t>
            </a:r>
            <a:r>
              <a:rPr lang="de-DE" sz="2400" dirty="0" smtClean="0">
                <a:latin typeface="Trebuchet MS" pitchFamily="34" charset="0"/>
              </a:rPr>
              <a:t>Dienstag, 04.04.2023 </a:t>
            </a:r>
            <a:r>
              <a:rPr lang="de-DE" sz="2400" b="0" dirty="0">
                <a:latin typeface="Trebuchet MS" pitchFamily="34" charset="0"/>
              </a:rPr>
              <a:t>findet unser zentraler Kittelverkauf am </a:t>
            </a:r>
            <a:r>
              <a:rPr lang="de-DE" sz="2400" b="0" dirty="0" err="1">
                <a:latin typeface="Trebuchet MS" pitchFamily="34" charset="0"/>
              </a:rPr>
              <a:t>Fachschaftsraum</a:t>
            </a:r>
            <a:r>
              <a:rPr lang="de-DE" sz="2400" b="0" dirty="0">
                <a:latin typeface="Trebuchet MS" pitchFamily="34" charset="0"/>
              </a:rPr>
              <a:t> </a:t>
            </a:r>
            <a:r>
              <a:rPr lang="de-DE" sz="2400" dirty="0">
                <a:latin typeface="Trebuchet MS" pitchFamily="34" charset="0"/>
              </a:rPr>
              <a:t>V.10.092 von 10-13 Uhr </a:t>
            </a:r>
            <a:r>
              <a:rPr lang="de-DE" sz="2400" b="0" dirty="0">
                <a:latin typeface="Trebuchet MS" pitchFamily="34" charset="0"/>
              </a:rPr>
              <a:t>statt.</a:t>
            </a:r>
            <a:br>
              <a:rPr lang="de-DE" sz="2400" b="0" dirty="0">
                <a:latin typeface="Trebuchet MS" pitchFamily="34" charset="0"/>
              </a:rPr>
            </a:br>
            <a:r>
              <a:rPr lang="de-DE" sz="2400" b="0" dirty="0">
                <a:latin typeface="Trebuchet MS" pitchFamily="34" charset="0"/>
              </a:rPr>
              <a:t/>
            </a:r>
            <a:br>
              <a:rPr lang="de-DE" sz="2400" b="0" dirty="0">
                <a:latin typeface="Trebuchet MS" pitchFamily="34" charset="0"/>
              </a:rPr>
            </a:br>
            <a:r>
              <a:rPr lang="de-DE" sz="2400" b="0" dirty="0">
                <a:latin typeface="Trebuchet MS" pitchFamily="34" charset="0"/>
              </a:rPr>
              <a:t>Alternativ könnt ihr unseren </a:t>
            </a:r>
            <a:r>
              <a:rPr lang="de-DE" sz="2400" dirty="0">
                <a:latin typeface="Trebuchet MS" pitchFamily="34" charset="0"/>
              </a:rPr>
              <a:t>Sprechstundenzeiten </a:t>
            </a:r>
            <a:r>
              <a:rPr lang="de-DE" sz="2400" b="0" dirty="0">
                <a:latin typeface="Trebuchet MS" pitchFamily="34" charset="0"/>
              </a:rPr>
              <a:t>entnehmen, wann wir Kittel und Schutzbrillen verkaufen</a:t>
            </a:r>
            <a:endParaRPr lang="de-DE" b="0" dirty="0">
              <a:latin typeface="Trebuchet MS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9D1DB62-C851-3142-AA2C-58214854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20" y="2534132"/>
            <a:ext cx="2146016" cy="39376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F6735EE-4ACC-604F-B240-38C066E42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717" y="5288468"/>
            <a:ext cx="1527059" cy="11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729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DE3C32AC-0BA4-8D42-A2EF-4D48AA13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785"/>
          <a:stretch/>
        </p:blipFill>
        <p:spPr>
          <a:xfrm>
            <a:off x="1851949" y="559685"/>
            <a:ext cx="6481823" cy="5360529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1397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BFF3CA-B53F-9941-8B5C-86EC98DA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Fachschaft (V.10.092)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E52525CC-98E2-3343-8E8E-FEF0CE968050}"/>
              </a:ext>
            </a:extLst>
          </p:cNvPr>
          <p:cNvSpPr txBox="1"/>
          <p:nvPr/>
        </p:nvSpPr>
        <p:spPr>
          <a:xfrm>
            <a:off x="677334" y="1551007"/>
            <a:ext cx="107748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-Organisation der Einführungsveranstaltungen für Erstsemester</a:t>
            </a:r>
          </a:p>
          <a:p>
            <a:endParaRPr lang="de-DE" sz="2400" dirty="0"/>
          </a:p>
          <a:p>
            <a:r>
              <a:rPr lang="de-DE" sz="2400" dirty="0"/>
              <a:t>-Sammlung und Bereitstellung von Lernmaterialien für verschiedene Lehrveranstaltungen!!!</a:t>
            </a:r>
          </a:p>
          <a:p>
            <a:endParaRPr lang="de-DE" sz="2400" dirty="0"/>
          </a:p>
          <a:p>
            <a:r>
              <a:rPr lang="de-DE" sz="2400" dirty="0"/>
              <a:t>-Verkauf von Kitteln und Schutzbrillen zum Anschaffungspreis</a:t>
            </a:r>
          </a:p>
          <a:p>
            <a:endParaRPr lang="de-DE" sz="2400" dirty="0"/>
          </a:p>
          <a:p>
            <a:r>
              <a:rPr lang="de-DE" sz="2400" dirty="0"/>
              <a:t>-Beratung bei Fragestellungen zum Studienverlauf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0488501-05A5-43EA-81DA-D03BFE674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72" b="-1"/>
          <a:stretch/>
        </p:blipFill>
        <p:spPr>
          <a:xfrm>
            <a:off x="0" y="4839483"/>
            <a:ext cx="12192000" cy="133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02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900408" y="32457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latin typeface="Trebuchet MS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6EF3220D-2347-B111-EA96-BE7A77F1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Das zentrale Prüfungsamt (ZPA)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Zuständig für alle Prüfungsangelegenheiten</a:t>
            </a:r>
          </a:p>
          <a:p>
            <a:pPr lvl="1"/>
            <a:r>
              <a:rPr lang="de-DE" dirty="0">
                <a:latin typeface="Trebuchet MS" pitchFamily="34" charset="0"/>
              </a:rPr>
              <a:t>Anmeldungen zu wiederholungsbeschränkten Prüfungen</a:t>
            </a:r>
          </a:p>
          <a:p>
            <a:pPr lvl="1"/>
            <a:r>
              <a:rPr lang="de-DE" dirty="0">
                <a:latin typeface="Trebuchet MS" pitchFamily="34" charset="0"/>
              </a:rPr>
              <a:t>Anrechnungen von Prüfungsleistungen</a:t>
            </a:r>
          </a:p>
          <a:p>
            <a:pPr lvl="1"/>
            <a:r>
              <a:rPr lang="de-DE" dirty="0">
                <a:latin typeface="Trebuchet MS" pitchFamily="34" charset="0"/>
              </a:rPr>
              <a:t>Anmeldung der Bachelorthesis</a:t>
            </a:r>
          </a:p>
          <a:p>
            <a:pPr lvl="1"/>
            <a:r>
              <a:rPr lang="de-DE" dirty="0">
                <a:latin typeface="Trebuchet MS" pitchFamily="34" charset="0"/>
              </a:rPr>
              <a:t>Eintragung der Noten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864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435120-BD4D-4D67-AB1B-D7CB01B2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Homepage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8E6C5547-E48A-3227-38A9-D722AB64E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250" y="1654900"/>
            <a:ext cx="9169800" cy="409098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34545ABB-64C9-4904-90A8-94D1C16A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26" y="2869708"/>
            <a:ext cx="1950868" cy="19508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6D64440-296F-4B7F-9695-E400D46837D6}"/>
              </a:ext>
            </a:extLst>
          </p:cNvPr>
          <p:cNvSpPr txBox="1"/>
          <p:nvPr/>
        </p:nvSpPr>
        <p:spPr>
          <a:xfrm>
            <a:off x="4323425" y="843240"/>
            <a:ext cx="44353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https://www.fsbuc.uni-wuppertal.de/</a:t>
            </a:r>
          </a:p>
        </p:txBody>
      </p:sp>
    </p:spTree>
    <p:extLst>
      <p:ext uri="{BB962C8B-B14F-4D97-AF65-F5344CB8AC3E}">
        <p14:creationId xmlns:p14="http://schemas.microsoft.com/office/powerpoint/2010/main" xmlns="" val="11343807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DD70CC0A-9043-4223-8435-6C2DBD9EE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174" b="342"/>
          <a:stretch/>
        </p:blipFill>
        <p:spPr>
          <a:xfrm>
            <a:off x="750277" y="1633491"/>
            <a:ext cx="4688819" cy="4218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1935CC7-7F6B-462B-ADC2-21C4933C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39" b="3539"/>
          <a:stretch/>
        </p:blipFill>
        <p:spPr>
          <a:xfrm>
            <a:off x="5660902" y="2414726"/>
            <a:ext cx="5992427" cy="306755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A841D830-98E5-467F-A6F2-9015103B6C66}"/>
              </a:ext>
            </a:extLst>
          </p:cNvPr>
          <p:cNvSpPr/>
          <p:nvPr/>
        </p:nvSpPr>
        <p:spPr>
          <a:xfrm>
            <a:off x="9410330" y="5086905"/>
            <a:ext cx="2175029" cy="395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471482FF-0BD0-4772-AF7F-293B31576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324" y="286349"/>
            <a:ext cx="1004603" cy="9736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8D7BC95D-564C-45F1-A392-937CCD1830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00" r="21500"/>
          <a:stretch/>
        </p:blipFill>
        <p:spPr>
          <a:xfrm>
            <a:off x="7316914" y="203520"/>
            <a:ext cx="1133531" cy="111861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FD1F30AE-8E5D-4926-8254-C5BC06767FD8}"/>
              </a:ext>
            </a:extLst>
          </p:cNvPr>
          <p:cNvSpPr txBox="1"/>
          <p:nvPr/>
        </p:nvSpPr>
        <p:spPr>
          <a:xfrm>
            <a:off x="5660902" y="5482279"/>
            <a:ext cx="531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Hier gibt es immer die aktuellsten Infos für euch!</a:t>
            </a:r>
          </a:p>
        </p:txBody>
      </p:sp>
    </p:spTree>
    <p:extLst>
      <p:ext uri="{BB962C8B-B14F-4D97-AF65-F5344CB8AC3E}">
        <p14:creationId xmlns:p14="http://schemas.microsoft.com/office/powerpoint/2010/main" xmlns="" val="3866311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5F629668-EA94-45D9-BD5C-41511CCF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90" b="44711"/>
          <a:stretch/>
        </p:blipFill>
        <p:spPr>
          <a:xfrm>
            <a:off x="5584968" y="1566879"/>
            <a:ext cx="4606597" cy="320356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6F2175-4943-F94B-A82C-91B4BEF6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34" y="2966453"/>
            <a:ext cx="8596668" cy="1320800"/>
          </a:xfrm>
        </p:spPr>
        <p:txBody>
          <a:bodyPr>
            <a:normAutofit/>
          </a:bodyPr>
          <a:lstStyle/>
          <a:p>
            <a:r>
              <a:rPr lang="de-DE" sz="8800" dirty="0">
                <a:latin typeface="Trebuchet MS" pitchFamily="34" charset="0"/>
              </a:rPr>
              <a:t>V.10.092</a:t>
            </a:r>
          </a:p>
        </p:txBody>
      </p:sp>
      <p:sp>
        <p:nvSpPr>
          <p:cNvPr id="10" name="Ring 9">
            <a:extLst>
              <a:ext uri="{FF2B5EF4-FFF2-40B4-BE49-F238E27FC236}">
                <a16:creationId xmlns:a16="http://schemas.microsoft.com/office/drawing/2014/main" xmlns="" id="{BEB9CDCA-AE8A-4E4E-9E04-56C7A2AB9B2A}"/>
              </a:ext>
            </a:extLst>
          </p:cNvPr>
          <p:cNvSpPr/>
          <p:nvPr/>
        </p:nvSpPr>
        <p:spPr>
          <a:xfrm>
            <a:off x="5656613" y="3746863"/>
            <a:ext cx="2706151" cy="442383"/>
          </a:xfrm>
          <a:prstGeom prst="donut">
            <a:avLst>
              <a:gd name="adj" fmla="val 644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Nach oben gekrümmter Pfeil 8">
            <a:extLst>
              <a:ext uri="{FF2B5EF4-FFF2-40B4-BE49-F238E27FC236}">
                <a16:creationId xmlns:a16="http://schemas.microsoft.com/office/drawing/2014/main" xmlns="" id="{2611471D-EABC-3343-B0C2-0D47B699164A}"/>
              </a:ext>
            </a:extLst>
          </p:cNvPr>
          <p:cNvSpPr/>
          <p:nvPr/>
        </p:nvSpPr>
        <p:spPr>
          <a:xfrm flipH="1">
            <a:off x="2691354" y="4189246"/>
            <a:ext cx="4508435" cy="1520395"/>
          </a:xfrm>
          <a:prstGeom prst="curvedUpArrow">
            <a:avLst>
              <a:gd name="adj1" fmla="val 11287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812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6F2175-4943-F94B-A82C-91B4BEF6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248" y="2380526"/>
            <a:ext cx="8596668" cy="1320800"/>
          </a:xfrm>
        </p:spPr>
        <p:txBody>
          <a:bodyPr>
            <a:normAutofit/>
          </a:bodyPr>
          <a:lstStyle/>
          <a:p>
            <a:r>
              <a:rPr lang="de-DE" sz="8800" dirty="0">
                <a:solidFill>
                  <a:srgbClr val="FF0000"/>
                </a:solidFill>
                <a:latin typeface="Trebuchet MS" pitchFamily="34" charset="0"/>
              </a:rPr>
              <a:t> V</a:t>
            </a:r>
            <a:r>
              <a:rPr lang="de-DE" sz="8800" dirty="0">
                <a:latin typeface="Trebuchet MS" pitchFamily="34" charset="0"/>
              </a:rPr>
              <a:t>.10.092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xmlns="" id="{5293302C-29D4-2148-B93C-CAB3E7668209}"/>
              </a:ext>
            </a:extLst>
          </p:cNvPr>
          <p:cNvSpPr/>
          <p:nvPr/>
        </p:nvSpPr>
        <p:spPr>
          <a:xfrm rot="2716762">
            <a:off x="995424" y="1180617"/>
            <a:ext cx="2627453" cy="852668"/>
          </a:xfrm>
          <a:prstGeom prst="rightArrow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highlight>
                  <a:srgbClr val="FF0000"/>
                </a:highlight>
              </a:rPr>
              <a:t>Gebäude</a:t>
            </a:r>
          </a:p>
        </p:txBody>
      </p:sp>
    </p:spTree>
    <p:extLst>
      <p:ext uri="{BB962C8B-B14F-4D97-AF65-F5344CB8AC3E}">
        <p14:creationId xmlns:p14="http://schemas.microsoft.com/office/powerpoint/2010/main" xmlns="" val="2851250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6F2175-4943-F94B-A82C-91B4BEF6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248" y="2380526"/>
            <a:ext cx="8596668" cy="1320800"/>
          </a:xfrm>
        </p:spPr>
        <p:txBody>
          <a:bodyPr>
            <a:normAutofit/>
          </a:bodyPr>
          <a:lstStyle/>
          <a:p>
            <a:r>
              <a:rPr lang="de-DE" sz="8800" dirty="0">
                <a:latin typeface="Trebuchet MS" pitchFamily="34" charset="0"/>
              </a:rPr>
              <a:t> V.</a:t>
            </a:r>
            <a:r>
              <a:rPr lang="de-DE" sz="8800" dirty="0">
                <a:solidFill>
                  <a:srgbClr val="FF0000"/>
                </a:solidFill>
                <a:latin typeface="Trebuchet MS" pitchFamily="34" charset="0"/>
              </a:rPr>
              <a:t>10</a:t>
            </a:r>
            <a:r>
              <a:rPr lang="de-DE" sz="8800" dirty="0">
                <a:latin typeface="Trebuchet MS" pitchFamily="34" charset="0"/>
              </a:rPr>
              <a:t>.092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xmlns="" id="{5293302C-29D4-2148-B93C-CAB3E7668209}"/>
              </a:ext>
            </a:extLst>
          </p:cNvPr>
          <p:cNvSpPr/>
          <p:nvPr/>
        </p:nvSpPr>
        <p:spPr>
          <a:xfrm rot="19518347">
            <a:off x="2118168" y="3877517"/>
            <a:ext cx="2627453" cy="85266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highlight>
                  <a:srgbClr val="FF0000"/>
                </a:highlight>
              </a:rPr>
              <a:t>Etage</a:t>
            </a:r>
          </a:p>
        </p:txBody>
      </p:sp>
    </p:spTree>
    <p:extLst>
      <p:ext uri="{BB962C8B-B14F-4D97-AF65-F5344CB8AC3E}">
        <p14:creationId xmlns:p14="http://schemas.microsoft.com/office/powerpoint/2010/main" xmlns="" val="1707374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76F2175-4943-F94B-A82C-91B4BEF6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248" y="2380526"/>
            <a:ext cx="8596668" cy="1320800"/>
          </a:xfrm>
        </p:spPr>
        <p:txBody>
          <a:bodyPr>
            <a:normAutofit/>
          </a:bodyPr>
          <a:lstStyle/>
          <a:p>
            <a:r>
              <a:rPr lang="de-DE" sz="8800" dirty="0">
                <a:latin typeface="Trebuchet MS" pitchFamily="34" charset="0"/>
              </a:rPr>
              <a:t> V.10.</a:t>
            </a:r>
            <a:r>
              <a:rPr lang="de-DE" sz="8800" dirty="0">
                <a:solidFill>
                  <a:srgbClr val="FF0000"/>
                </a:solidFill>
                <a:latin typeface="Trebuchet MS" pitchFamily="34" charset="0"/>
              </a:rPr>
              <a:t>092</a:t>
            </a: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xmlns="" id="{5293302C-29D4-2148-B93C-CAB3E7668209}"/>
              </a:ext>
            </a:extLst>
          </p:cNvPr>
          <p:cNvSpPr/>
          <p:nvPr/>
        </p:nvSpPr>
        <p:spPr>
          <a:xfrm rot="13797529">
            <a:off x="6193018" y="4130690"/>
            <a:ext cx="2627453" cy="85266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ABE5BE9-DAC4-4750-B7C4-623326048742}"/>
              </a:ext>
            </a:extLst>
          </p:cNvPr>
          <p:cNvSpPr txBox="1"/>
          <p:nvPr/>
        </p:nvSpPr>
        <p:spPr>
          <a:xfrm rot="2934369">
            <a:off x="7067299" y="4372358"/>
            <a:ext cx="87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highlight>
                  <a:srgbClr val="FF0000"/>
                </a:highlight>
              </a:rPr>
              <a:t>Raum</a:t>
            </a:r>
          </a:p>
        </p:txBody>
      </p:sp>
    </p:spTree>
    <p:extLst>
      <p:ext uri="{BB962C8B-B14F-4D97-AF65-F5344CB8AC3E}">
        <p14:creationId xmlns:p14="http://schemas.microsoft.com/office/powerpoint/2010/main" xmlns="" val="42408477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2427A05-40FF-472B-8140-2B445D36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970" y="3326944"/>
            <a:ext cx="4397829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/>
              <a:t>Schon runtergeladen…?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4EA0B812-A095-4D5E-9262-84C0852C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37" y="555170"/>
            <a:ext cx="3065405" cy="54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6894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5DE12D-5E4A-2602-F414-21026E44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WLAN und </a:t>
            </a:r>
            <a:r>
              <a:rPr lang="de-DE" dirty="0" err="1">
                <a:latin typeface="Trebuchet MS" pitchFamily="34" charset="0"/>
              </a:rPr>
              <a:t>Sciebo</a:t>
            </a:r>
            <a:endParaRPr lang="de-DE" dirty="0">
              <a:latin typeface="Trebuchet MS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5825FBA-8E98-A12F-2822-59FAA665D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281"/>
            <a:ext cx="10515600" cy="464796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WLAN:</a:t>
            </a:r>
          </a:p>
          <a:p>
            <a:pPr lvl="1"/>
            <a:r>
              <a:rPr lang="de-DE" dirty="0"/>
              <a:t>SSID: Uni-Wuppertal EAP</a:t>
            </a:r>
          </a:p>
          <a:p>
            <a:pPr lvl="1"/>
            <a:r>
              <a:rPr lang="de-DE" dirty="0"/>
              <a:t>Anmeldung mit eurer Matrikelnummer und eurem regulären Passwort</a:t>
            </a:r>
          </a:p>
          <a:p>
            <a:pPr lvl="1"/>
            <a:r>
              <a:rPr lang="de-DE" dirty="0"/>
              <a:t>Mehr Infos beim ZIM (Zentrum für Informations- und Medienverarbeitung)</a:t>
            </a:r>
          </a:p>
          <a:p>
            <a:pPr lvl="1"/>
            <a:endParaRPr lang="de-DE" dirty="0"/>
          </a:p>
          <a:p>
            <a:r>
              <a:rPr lang="de-DE" dirty="0" err="1"/>
              <a:t>Sciebo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Campuscloud</a:t>
            </a:r>
            <a:r>
              <a:rPr lang="de-DE" dirty="0"/>
              <a:t>-Dienst </a:t>
            </a:r>
            <a:r>
              <a:rPr lang="de-DE" dirty="0" err="1"/>
              <a:t>sciebo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Alle Studierenden der Bergischen Universität haben kostenlos die Möglichkeit, 30 GB Cloudspeicher zu erhalten</a:t>
            </a:r>
          </a:p>
          <a:p>
            <a:pPr lvl="1"/>
            <a:r>
              <a:rPr lang="de-DE" dirty="0"/>
              <a:t>Dieser wird von den Hochschulen in Nordrhein-Westfalen bereitgestellt und gepflegt. Die Daten liegen auf Servern in NRW und unterliegen den strengen deutschen Datenschutzrichtlinien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C62084E-5E24-4109-7912-EC455C3B0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246" y="1477547"/>
            <a:ext cx="1147624" cy="11476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5D4BBD7-EB09-D73D-878A-9DEA4FE58EB2}"/>
              </a:ext>
            </a:extLst>
          </p:cNvPr>
          <p:cNvSpPr txBox="1"/>
          <p:nvPr/>
        </p:nvSpPr>
        <p:spPr>
          <a:xfrm>
            <a:off x="7048870" y="1562470"/>
            <a:ext cx="1775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 Infos zum Thema WLAN beim ZIM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5FE21B5-9577-2802-0396-D5638670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005"/>
          <a:stretch/>
        </p:blipFill>
        <p:spPr>
          <a:xfrm>
            <a:off x="9942990" y="4334265"/>
            <a:ext cx="932155" cy="9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32900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8C21113-4D13-498D-9581-6B994A23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Semesterticket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5AAC0A9-A0DD-4063-A442-3E437B0BE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135"/>
            <a:ext cx="6663431" cy="4090988"/>
          </a:xfrm>
        </p:spPr>
        <p:txBody>
          <a:bodyPr>
            <a:normAutofit/>
          </a:bodyPr>
          <a:lstStyle/>
          <a:p>
            <a:r>
              <a:rPr lang="de-DE" sz="2000" dirty="0"/>
              <a:t>E-Mail vom AStA öffnen</a:t>
            </a:r>
          </a:p>
          <a:p>
            <a:r>
              <a:rPr lang="de-DE" sz="2000" dirty="0"/>
              <a:t>Mit Klick auf „Zum Ticket“ landet ihr auf der Website „Ride“</a:t>
            </a:r>
          </a:p>
          <a:p>
            <a:r>
              <a:rPr lang="de-DE" sz="2000" dirty="0"/>
              <a:t>Dort könnt ihr das Ticket als .</a:t>
            </a:r>
            <a:r>
              <a:rPr lang="de-DE" sz="2000" dirty="0" err="1"/>
              <a:t>pdf</a:t>
            </a:r>
            <a:r>
              <a:rPr lang="de-DE" sz="2000" dirty="0"/>
              <a:t> herunterladen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FF0000"/>
                </a:solidFill>
              </a:rPr>
              <a:t>Speichert euch diese Mail zur Sicherheit ab!</a:t>
            </a:r>
          </a:p>
          <a:p>
            <a:r>
              <a:rPr lang="de-DE" sz="2000" dirty="0"/>
              <a:t>Danach könnt ihr das Ticket auch </a:t>
            </a:r>
            <a:br>
              <a:rPr lang="de-DE" sz="2000" dirty="0"/>
            </a:br>
            <a:r>
              <a:rPr lang="de-DE" sz="2000" dirty="0"/>
              <a:t>in der App unter „Meine Ausweise“ </a:t>
            </a:r>
            <a:br>
              <a:rPr lang="de-DE" sz="2000" dirty="0"/>
            </a:br>
            <a:r>
              <a:rPr lang="de-DE" sz="2000" dirty="0"/>
              <a:t>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3729E17-5A9E-4A8B-91B4-3B0EBE79F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21" t="44729" r="22070" b="15210"/>
          <a:stretch/>
        </p:blipFill>
        <p:spPr>
          <a:xfrm>
            <a:off x="7306322" y="2738992"/>
            <a:ext cx="4609592" cy="27474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43DAE35-637C-4B30-A53B-A44C0D48F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74" t="26667" r="37900" b="63257"/>
          <a:stretch/>
        </p:blipFill>
        <p:spPr>
          <a:xfrm>
            <a:off x="9390217" y="2065491"/>
            <a:ext cx="637111" cy="6909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18438976-F34B-48EE-A1E0-77932FDB1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" b="10083"/>
          <a:stretch/>
        </p:blipFill>
        <p:spPr>
          <a:xfrm>
            <a:off x="5169694" y="3233953"/>
            <a:ext cx="1800601" cy="27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35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24754871"/>
              </p:ext>
            </p:extLst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(Chemie und weiteres)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Professionalisierungs-</a:t>
                      </a:r>
                      <a:r>
                        <a:rPr lang="de-DE" sz="1600" b="0" u="none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422781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44303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7327299-F846-4982-95AC-4E2E587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c.t. und s.t.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8D12476-E44C-4156-A255-C29E6B64F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c.t. → mit akademischer Viertelstunde</a:t>
            </a:r>
          </a:p>
          <a:p>
            <a:pPr marL="0" indent="0">
              <a:buNone/>
            </a:pPr>
            <a:r>
              <a:rPr lang="de-DE" sz="2800" dirty="0"/>
              <a:t>Also: 12.00Uhr c.t. heißt: 12.15Uhr beginnt die Veranstaltung</a:t>
            </a:r>
          </a:p>
          <a:p>
            <a:pPr marL="0" indent="0">
              <a:buNone/>
            </a:pPr>
            <a:endParaRPr lang="de-DE" sz="2800" dirty="0"/>
          </a:p>
          <a:p>
            <a:r>
              <a:rPr lang="de-DE" sz="2800" dirty="0"/>
              <a:t>s.t. → ohne akademische Viertelstunde</a:t>
            </a:r>
          </a:p>
          <a:p>
            <a:pPr marL="0" indent="0">
              <a:buNone/>
            </a:pPr>
            <a:r>
              <a:rPr lang="de-DE" sz="2800" dirty="0"/>
              <a:t>Also: 12.00Uhr s.t. heißt: 12.00Uhr beginnt die Veranstaltung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223854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D4E8F795-F89F-429B-A055-8407581C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c.t. und s.t.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1AF56D4-E5F9-BF4A-B5D9-BD31C450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94798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de-DE" sz="3200" dirty="0">
                <a:solidFill>
                  <a:schemeClr val="tx1"/>
                </a:solidFill>
              </a:rPr>
              <a:t>Normalerweise beginnen die Veranstaltungen c.t.</a:t>
            </a:r>
          </a:p>
          <a:p>
            <a:pPr marL="0" indent="0" algn="ctr">
              <a:buNone/>
            </a:pPr>
            <a:endParaRPr lang="de-DE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de-DE" sz="3200" dirty="0">
                <a:solidFill>
                  <a:srgbClr val="FF0000"/>
                </a:solidFill>
              </a:rPr>
              <a:t>ABER es gibt Ausnahmen, deshalb in den ersten Veranstaltungen </a:t>
            </a:r>
          </a:p>
          <a:p>
            <a:pPr marL="0" indent="0" algn="ctr">
              <a:buNone/>
            </a:pPr>
            <a:r>
              <a:rPr lang="de-DE" sz="3200" dirty="0">
                <a:solidFill>
                  <a:srgbClr val="FF0000"/>
                </a:solidFill>
              </a:rPr>
              <a:t>AUF JEDEN FALL UM s.t. DA SEIN!!!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2224762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7DA2A12-214D-AD4A-8C0C-5E355E22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1661432"/>
            <a:ext cx="10515600" cy="409098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4000" dirty="0"/>
              <a:t>Müssen wir ja nicht sagen, aber...</a:t>
            </a:r>
          </a:p>
        </p:txBody>
      </p:sp>
    </p:spTree>
    <p:extLst>
      <p:ext uri="{BB962C8B-B14F-4D97-AF65-F5344CB8AC3E}">
        <p14:creationId xmlns:p14="http://schemas.microsoft.com/office/powerpoint/2010/main" xmlns="" val="447399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C7116850-145F-57DC-156F-757F229FF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884" y="532661"/>
            <a:ext cx="8174180" cy="5476147"/>
          </a:xfrm>
        </p:spPr>
      </p:pic>
    </p:spTree>
    <p:extLst>
      <p:ext uri="{BB962C8B-B14F-4D97-AF65-F5344CB8AC3E}">
        <p14:creationId xmlns:p14="http://schemas.microsoft.com/office/powerpoint/2010/main" xmlns="" val="771565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4419CA6B-E927-8A47-8FC2-C5015000C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69"/>
          <a:stretch/>
        </p:blipFill>
        <p:spPr>
          <a:xfrm>
            <a:off x="737802" y="368162"/>
            <a:ext cx="9074413" cy="5627746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BD9FCF96-6D07-C842-94DF-4AFC97BACCB2}"/>
              </a:ext>
            </a:extLst>
          </p:cNvPr>
          <p:cNvSpPr/>
          <p:nvPr/>
        </p:nvSpPr>
        <p:spPr>
          <a:xfrm>
            <a:off x="2379785" y="855785"/>
            <a:ext cx="7233138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3131CF4E-B64F-0248-86D4-B67B9997427F}"/>
              </a:ext>
            </a:extLst>
          </p:cNvPr>
          <p:cNvSpPr/>
          <p:nvPr/>
        </p:nvSpPr>
        <p:spPr>
          <a:xfrm>
            <a:off x="4951817" y="277509"/>
            <a:ext cx="1489879" cy="427892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45664EAA-B71B-F741-85C8-D1B6F7388F14}"/>
              </a:ext>
            </a:extLst>
          </p:cNvPr>
          <p:cNvSpPr txBox="1"/>
          <p:nvPr/>
        </p:nvSpPr>
        <p:spPr>
          <a:xfrm>
            <a:off x="737802" y="5355884"/>
            <a:ext cx="1072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Um die </a:t>
            </a:r>
            <a:r>
              <a:rPr lang="de-DE" sz="2000" dirty="0" err="1"/>
              <a:t>e-books</a:t>
            </a:r>
            <a:r>
              <a:rPr lang="de-DE" sz="2000" dirty="0"/>
              <a:t> der Bibliothek runterladen zu können, müsst ihr euch im Netzwerk der Uni befinden. </a:t>
            </a:r>
          </a:p>
          <a:p>
            <a:r>
              <a:rPr lang="de-DE" sz="2000" dirty="0"/>
              <a:t>Über den VPN-Server könnt ihr das auch von Zuhause aus.</a:t>
            </a:r>
          </a:p>
        </p:txBody>
      </p:sp>
    </p:spTree>
    <p:extLst>
      <p:ext uri="{BB962C8B-B14F-4D97-AF65-F5344CB8AC3E}">
        <p14:creationId xmlns:p14="http://schemas.microsoft.com/office/powerpoint/2010/main" xmlns="" val="5913761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3350" y="2062634"/>
            <a:ext cx="5715641" cy="340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06DBAE5B-A478-B64C-A9E5-054EF411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Uni-Mail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B6CA8FC-D11F-4441-879B-8BF968FFE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de-DE"/>
              <a:t> </a:t>
            </a:r>
            <a:r>
              <a:rPr lang="de-DE" sz="2800"/>
              <a:t>Matrikelnummer@uni-wuppertal.de</a:t>
            </a:r>
            <a:endParaRPr lang="de-DE"/>
          </a:p>
        </p:txBody>
      </p:sp>
      <p:sp>
        <p:nvSpPr>
          <p:cNvPr id="6" name="Pfeil nach links 5">
            <a:extLst>
              <a:ext uri="{FF2B5EF4-FFF2-40B4-BE49-F238E27FC236}">
                <a16:creationId xmlns:a16="http://schemas.microsoft.com/office/drawing/2014/main" xmlns="" id="{626246B3-8517-FC4D-9CBC-7CBF276F4FE2}"/>
              </a:ext>
            </a:extLst>
          </p:cNvPr>
          <p:cNvSpPr/>
          <p:nvPr/>
        </p:nvSpPr>
        <p:spPr>
          <a:xfrm>
            <a:off x="7262446" y="2303596"/>
            <a:ext cx="2590800" cy="489117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Matrikelnummer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0D52CF23-E8ED-AE47-8F6D-BF07758C4641}"/>
              </a:ext>
            </a:extLst>
          </p:cNvPr>
          <p:cNvSpPr txBox="1"/>
          <p:nvPr/>
        </p:nvSpPr>
        <p:spPr>
          <a:xfrm>
            <a:off x="677334" y="5462954"/>
            <a:ext cx="1198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Tipp: Ihr könnt euch die Mails auch auf eure private Emailadresse umleiten lassen, falls ihr Angst habt, sonst Mails zu verpassen. Anleitungen hierzu findet ihr auf der Homepage des ZIM… </a:t>
            </a:r>
          </a:p>
        </p:txBody>
      </p:sp>
    </p:spTree>
    <p:extLst>
      <p:ext uri="{BB962C8B-B14F-4D97-AF65-F5344CB8AC3E}">
        <p14:creationId xmlns:p14="http://schemas.microsoft.com/office/powerpoint/2010/main" xmlns="" val="86704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407635-C539-FC48-A951-2A09882C7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Trebuchet MS" pitchFamily="34" charset="0"/>
              </a:rPr>
              <a:t>Hinweise zum Verfassen von E-Mails an Lehrende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7C534C2-B7F5-5648-B3BC-3E5547BC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184"/>
            <a:ext cx="9627251" cy="4357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Zentrale Standards zum Verfassen von E-Mails:</a:t>
            </a:r>
          </a:p>
          <a:p>
            <a:r>
              <a:rPr lang="de-DE" sz="2000" dirty="0"/>
              <a:t>Achtete auf die korrekte Anrede (akademische Titel findet ihr z.B. auf den jeweiligen Internetauftritten der Forschungsgruppen)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z.B. Sehr geehrte Frau Prof. Dr. Nachname,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Bzw. Sehr geehrter Herr Dr. Nachname,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Bzw. Sehr geehrte Frau Nachname,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Mit freundlichen Grüßen</a:t>
            </a:r>
          </a:p>
          <a:p>
            <a:pPr marL="1257300" lvl="3" indent="0">
              <a:lnSpc>
                <a:spcPct val="120000"/>
              </a:lnSpc>
              <a:buNone/>
            </a:pPr>
            <a:r>
              <a:rPr lang="de-DE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Vorname Nachname</a:t>
            </a:r>
          </a:p>
          <a:p>
            <a:r>
              <a:rPr lang="de-DE" sz="2000" dirty="0">
                <a:cs typeface="Courier New" panose="02070309020205020404" pitchFamily="49" charset="0"/>
              </a:rPr>
              <a:t>Wählt den Betreff so, dass euer Anliegen sofort klar ist</a:t>
            </a:r>
          </a:p>
          <a:p>
            <a:r>
              <a:rPr lang="de-DE" sz="2000" dirty="0">
                <a:cs typeface="Courier New" panose="02070309020205020404" pitchFamily="49" charset="0"/>
              </a:rPr>
              <a:t>Gebt direkt alle Informationen an, die der Dozent/ die Dozentin braucht um eure Frage zu beantworten (Name des Seminar, euer Fachsemester, Matrikelnummer o.ä.)</a:t>
            </a:r>
          </a:p>
          <a:p>
            <a:r>
              <a:rPr lang="de-DE" sz="2000" dirty="0">
                <a:cs typeface="Courier New" panose="02070309020205020404" pitchFamily="49" charset="0"/>
              </a:rPr>
              <a:t>Bedenkt bei dem Schreiben eurer Mail, dass die Dozenten viele Studierende betreuen und nicht immer zeitnah antworten können!</a:t>
            </a:r>
          </a:p>
        </p:txBody>
      </p:sp>
    </p:spTree>
    <p:extLst>
      <p:ext uri="{BB962C8B-B14F-4D97-AF65-F5344CB8AC3E}">
        <p14:creationId xmlns:p14="http://schemas.microsoft.com/office/powerpoint/2010/main" xmlns="" val="1855427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0D0E13-55A5-1E4F-A88F-E1F168A8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11" y="263769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92D050"/>
                </a:solidFill>
                <a:latin typeface="Trebuchet MS" pitchFamily="34" charset="0"/>
              </a:rPr>
              <a:t>Moodle</a:t>
            </a:r>
            <a:r>
              <a:rPr lang="de-DE" dirty="0">
                <a:latin typeface="Trebuchet MS" pitchFamily="34" charset="0"/>
              </a:rPr>
              <a:t/>
            </a:r>
            <a:br>
              <a:rPr lang="de-DE" dirty="0">
                <a:latin typeface="Trebuchet MS" pitchFamily="34" charset="0"/>
              </a:rPr>
            </a:br>
            <a:r>
              <a:rPr lang="de-DE" dirty="0">
                <a:solidFill>
                  <a:schemeClr val="tx1"/>
                </a:solidFill>
                <a:latin typeface="Trebuchet MS" pitchFamily="34" charset="0"/>
              </a:rPr>
              <a:t>https://moodle.uni-wuppertal.de</a:t>
            </a:r>
          </a:p>
        </p:txBody>
      </p:sp>
    </p:spTree>
    <p:extLst>
      <p:ext uri="{BB962C8B-B14F-4D97-AF65-F5344CB8AC3E}">
        <p14:creationId xmlns:p14="http://schemas.microsoft.com/office/powerpoint/2010/main" xmlns="" val="6932592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2A37AE61-68CD-4980-A534-1EA9F53B6227}"/>
              </a:ext>
            </a:extLst>
          </p:cNvPr>
          <p:cNvSpPr/>
          <p:nvPr/>
        </p:nvSpPr>
        <p:spPr>
          <a:xfrm>
            <a:off x="9552373" y="62144"/>
            <a:ext cx="2639627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00B248F5-5903-2B4A-95E9-2D1FF4989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59" r="1760" b="10389"/>
          <a:stretch/>
        </p:blipFill>
        <p:spPr>
          <a:xfrm>
            <a:off x="677334" y="617415"/>
            <a:ext cx="10347956" cy="4997939"/>
          </a:xfrm>
        </p:spPr>
      </p:pic>
      <p:sp>
        <p:nvSpPr>
          <p:cNvPr id="7" name="Pfeil nach links 6">
            <a:extLst>
              <a:ext uri="{FF2B5EF4-FFF2-40B4-BE49-F238E27FC236}">
                <a16:creationId xmlns:a16="http://schemas.microsoft.com/office/drawing/2014/main" xmlns="" id="{9D55FBC0-7C9C-6B41-B2B0-F9D168EA6DEB}"/>
              </a:ext>
            </a:extLst>
          </p:cNvPr>
          <p:cNvSpPr/>
          <p:nvPr/>
        </p:nvSpPr>
        <p:spPr>
          <a:xfrm>
            <a:off x="9155723" y="2871825"/>
            <a:ext cx="2590800" cy="489117"/>
          </a:xfrm>
          <a:prstGeom prst="lef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Matrikelnummer</a:t>
            </a:r>
          </a:p>
        </p:txBody>
      </p:sp>
    </p:spTree>
    <p:extLst>
      <p:ext uri="{BB962C8B-B14F-4D97-AF65-F5344CB8AC3E}">
        <p14:creationId xmlns:p14="http://schemas.microsoft.com/office/powerpoint/2010/main" xmlns="" val="34421952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5A324D50-3602-4E23-A7E7-3AF4C20FD20F}"/>
              </a:ext>
            </a:extLst>
          </p:cNvPr>
          <p:cNvSpPr/>
          <p:nvPr/>
        </p:nvSpPr>
        <p:spPr>
          <a:xfrm>
            <a:off x="9552373" y="38470"/>
            <a:ext cx="2639627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1D950751-A98C-164D-8C6D-FAA5021A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1"/>
          <a:stretch/>
        </p:blipFill>
        <p:spPr>
          <a:xfrm>
            <a:off x="885609" y="691662"/>
            <a:ext cx="10344643" cy="5432425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41078A87-E011-E244-9CAB-00B649676BCF}"/>
              </a:ext>
            </a:extLst>
          </p:cNvPr>
          <p:cNvSpPr/>
          <p:nvPr/>
        </p:nvSpPr>
        <p:spPr>
          <a:xfrm>
            <a:off x="9788769" y="733912"/>
            <a:ext cx="890954" cy="2625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85C44B16-EBC9-4240-913F-6EFD27CB3B8D}"/>
              </a:ext>
            </a:extLst>
          </p:cNvPr>
          <p:cNvSpPr/>
          <p:nvPr/>
        </p:nvSpPr>
        <p:spPr>
          <a:xfrm>
            <a:off x="1207477" y="3044458"/>
            <a:ext cx="1324708" cy="25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ahmen 10">
            <a:extLst>
              <a:ext uri="{FF2B5EF4-FFF2-40B4-BE49-F238E27FC236}">
                <a16:creationId xmlns:a16="http://schemas.microsoft.com/office/drawing/2014/main" xmlns="" id="{D722A03A-C815-E342-8E76-4C21FEAF18D2}"/>
              </a:ext>
            </a:extLst>
          </p:cNvPr>
          <p:cNvSpPr/>
          <p:nvPr/>
        </p:nvSpPr>
        <p:spPr>
          <a:xfrm>
            <a:off x="2894552" y="1524000"/>
            <a:ext cx="3670371" cy="6096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852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DF336E-0FC3-5B4B-B026-0C5A5D39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694"/>
            <a:ext cx="8662988" cy="1325563"/>
          </a:xfrm>
        </p:spPr>
        <p:txBody>
          <a:bodyPr/>
          <a:lstStyle/>
          <a:p>
            <a:r>
              <a:rPr lang="de-DE" dirty="0">
                <a:latin typeface="Trebuchet MS" pitchFamily="34" charset="0"/>
              </a:rPr>
              <a:t>Aufbau des Studiums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xmlns="" id="{33B2F523-A0EE-E14D-9129-1447CEAB2D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24518398"/>
              </p:ext>
            </p:extLst>
          </p:nvPr>
        </p:nvGraphicFramePr>
        <p:xfrm>
          <a:off x="838200" y="2140527"/>
          <a:ext cx="107224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  <a:gridCol w="2817664">
                  <a:extLst>
                    <a:ext uri="{9D8B030D-6E8A-4147-A177-3AD203B41FA5}">
                      <a16:colId xmlns:a16="http://schemas.microsoft.com/office/drawing/2014/main" xmlns="" val="779110548"/>
                    </a:ext>
                  </a:extLst>
                </a:gridCol>
                <a:gridCol w="2628769">
                  <a:extLst>
                    <a:ext uri="{9D8B030D-6E8A-4147-A177-3AD203B41FA5}">
                      <a16:colId xmlns:a16="http://schemas.microsoft.com/office/drawing/2014/main" xmlns="" val="2219730492"/>
                    </a:ext>
                  </a:extLst>
                </a:gridCol>
                <a:gridCol w="2731178">
                  <a:extLst>
                    <a:ext uri="{9D8B030D-6E8A-4147-A177-3AD203B41FA5}">
                      <a16:colId xmlns:a16="http://schemas.microsoft.com/office/drawing/2014/main" xmlns="" val="4028850663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endParaRPr lang="de-DE" sz="1600" b="0" u="sng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Grundlagen der 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Mathematik und</a:t>
                      </a:r>
                    </a:p>
                    <a:p>
                      <a:pPr algn="ctr"/>
                      <a:r>
                        <a:rPr lang="de-DE" sz="16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Informatik</a:t>
                      </a:r>
                    </a:p>
                    <a:p>
                      <a:pPr algn="ctr"/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algn="ctr"/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27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Zwei Schwerpunktfächer mit jeweils 57 LP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(Chemie und weiteres)</a:t>
                      </a: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Zusammen 114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Wahlpflichtbereich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9 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u="none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u="none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Professionalisierungs-</a:t>
                      </a:r>
                      <a:r>
                        <a:rPr lang="de-DE" sz="1600" b="0" u="none" dirty="0" err="1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bereich</a:t>
                      </a:r>
                      <a:endParaRPr lang="de-DE" sz="1600" b="0" dirty="0" smtClean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dirty="0">
                        <a:solidFill>
                          <a:srgbClr val="FF0000"/>
                        </a:solidFill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20 </a:t>
                      </a:r>
                      <a:r>
                        <a:rPr lang="de-DE" sz="1600" b="0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graphicFrame>
        <p:nvGraphicFramePr>
          <p:cNvPr id="3" name="Tabelle 4">
            <a:extLst>
              <a:ext uri="{FF2B5EF4-FFF2-40B4-BE49-F238E27FC236}">
                <a16:creationId xmlns:a16="http://schemas.microsoft.com/office/drawing/2014/main" xmlns="" id="{314B6D80-8877-CD69-ABF1-40D73A46340A}"/>
              </a:ext>
            </a:extLst>
          </p:cNvPr>
          <p:cNvGraphicFramePr>
            <a:graphicFrameLocks/>
          </p:cNvGraphicFramePr>
          <p:nvPr/>
        </p:nvGraphicFramePr>
        <p:xfrm>
          <a:off x="4409718" y="4440382"/>
          <a:ext cx="3588407" cy="102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407">
                  <a:extLst>
                    <a:ext uri="{9D8B030D-6E8A-4147-A177-3AD203B41FA5}">
                      <a16:colId xmlns:a16="http://schemas.microsoft.com/office/drawing/2014/main" xmlns="" val="2413854280"/>
                    </a:ext>
                  </a:extLst>
                </a:gridCol>
              </a:tblGrid>
              <a:tr h="1029678">
                <a:tc>
                  <a:txBody>
                    <a:bodyPr/>
                    <a:lstStyle/>
                    <a:p>
                      <a:pPr algn="ctr"/>
                      <a:r>
                        <a:rPr lang="de-DE" sz="2400" b="0" u="none" dirty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Bachelor Thesis</a:t>
                      </a:r>
                    </a:p>
                    <a:p>
                      <a:pPr algn="ctr"/>
                      <a:r>
                        <a:rPr lang="de-DE" sz="2400" b="0" u="none" dirty="0" smtClean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10 </a:t>
                      </a:r>
                      <a:r>
                        <a:rPr lang="de-DE" sz="2400" b="0" u="none" dirty="0">
                          <a:solidFill>
                            <a:srgbClr val="FF0000"/>
                          </a:solidFill>
                          <a:latin typeface="Trebuchet MS" pitchFamily="34" charset="0"/>
                        </a:rPr>
                        <a:t>LP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729255"/>
                  </a:ext>
                </a:extLst>
              </a:tr>
            </a:tbl>
          </a:graphicData>
        </a:graphic>
      </p:graphicFrame>
      <p:sp>
        <p:nvSpPr>
          <p:cNvPr id="5" name="Rahmen 4">
            <a:extLst>
              <a:ext uri="{FF2B5EF4-FFF2-40B4-BE49-F238E27FC236}">
                <a16:creationId xmlns:a16="http://schemas.microsoft.com/office/drawing/2014/main" xmlns="" id="{191D854C-8C04-2210-B6C5-382F2CBC7E0E}"/>
              </a:ext>
            </a:extLst>
          </p:cNvPr>
          <p:cNvSpPr/>
          <p:nvPr/>
        </p:nvSpPr>
        <p:spPr>
          <a:xfrm>
            <a:off x="838200" y="2095344"/>
            <a:ext cx="2668164" cy="1680358"/>
          </a:xfrm>
          <a:prstGeom prst="frame">
            <a:avLst>
              <a:gd name="adj1" fmla="val 891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2469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0421947B-255F-4822-9A01-97DB646F04D6}"/>
              </a:ext>
            </a:extLst>
          </p:cNvPr>
          <p:cNvSpPr/>
          <p:nvPr/>
        </p:nvSpPr>
        <p:spPr>
          <a:xfrm>
            <a:off x="9552373" y="62144"/>
            <a:ext cx="2639627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1D950751-A98C-164D-8C6D-FAA5021A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609" y="691662"/>
            <a:ext cx="10420782" cy="5432425"/>
          </a:xfr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85C44B16-EBC9-4240-913F-6EFD27CB3B8D}"/>
              </a:ext>
            </a:extLst>
          </p:cNvPr>
          <p:cNvSpPr/>
          <p:nvPr/>
        </p:nvSpPr>
        <p:spPr>
          <a:xfrm>
            <a:off x="1207477" y="3044458"/>
            <a:ext cx="1324708" cy="2539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ahmen 10">
            <a:extLst>
              <a:ext uri="{FF2B5EF4-FFF2-40B4-BE49-F238E27FC236}">
                <a16:creationId xmlns:a16="http://schemas.microsoft.com/office/drawing/2014/main" xmlns="" id="{D722A03A-C815-E342-8E76-4C21FEAF18D2}"/>
              </a:ext>
            </a:extLst>
          </p:cNvPr>
          <p:cNvSpPr/>
          <p:nvPr/>
        </p:nvSpPr>
        <p:spPr>
          <a:xfrm>
            <a:off x="3140482" y="3428999"/>
            <a:ext cx="3670371" cy="362269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2487C477-0A4D-44AA-BF1A-8B3C2287EBF5}"/>
              </a:ext>
            </a:extLst>
          </p:cNvPr>
          <p:cNvSpPr/>
          <p:nvPr/>
        </p:nvSpPr>
        <p:spPr>
          <a:xfrm>
            <a:off x="9761554" y="717584"/>
            <a:ext cx="890954" cy="2625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603685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207A552D-F33C-EF4A-BD51-A0058B58C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" t="24157" r="41877" b="50000"/>
          <a:stretch/>
        </p:blipFill>
        <p:spPr>
          <a:xfrm>
            <a:off x="1000461" y="1656677"/>
            <a:ext cx="8413428" cy="2506531"/>
          </a:xfrm>
          <a:prstGeom prst="rect">
            <a:avLst/>
          </a:prstGeo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3A881B99-7445-854A-89C3-7DDAC90CCD4C}"/>
              </a:ext>
            </a:extLst>
          </p:cNvPr>
          <p:cNvSpPr/>
          <p:nvPr/>
        </p:nvSpPr>
        <p:spPr>
          <a:xfrm>
            <a:off x="1000461" y="2061882"/>
            <a:ext cx="2893807" cy="6096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547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2C40A01D-19C6-1044-8E40-3D761F32D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1" t="24047" r="20590" b="5726"/>
          <a:stretch/>
        </p:blipFill>
        <p:spPr>
          <a:xfrm>
            <a:off x="1012371" y="832757"/>
            <a:ext cx="8488818" cy="5061858"/>
          </a:xfrm>
          <a:prstGeom prst="rect">
            <a:avLst/>
          </a:prstGeo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0C495BFB-03D7-3A47-9F9F-3717B725D88A}"/>
              </a:ext>
            </a:extLst>
          </p:cNvPr>
          <p:cNvSpPr/>
          <p:nvPr/>
        </p:nvSpPr>
        <p:spPr>
          <a:xfrm>
            <a:off x="889601" y="4829672"/>
            <a:ext cx="2973633" cy="640684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1DE2B77-4BA6-413D-A2C4-9D34BC7FAD02}"/>
              </a:ext>
            </a:extLst>
          </p:cNvPr>
          <p:cNvSpPr txBox="1"/>
          <p:nvPr/>
        </p:nvSpPr>
        <p:spPr>
          <a:xfrm>
            <a:off x="7929181" y="2542855"/>
            <a:ext cx="267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oder über den QR-Code: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BF86F3B7-CDE2-7BE1-C65E-1E025C97C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7250" y="2702719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xmlns="" val="24878388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DB752273-EABA-4330-85BE-D4B54F5B72E5}"/>
              </a:ext>
            </a:extLst>
          </p:cNvPr>
          <p:cNvSpPr/>
          <p:nvPr/>
        </p:nvSpPr>
        <p:spPr>
          <a:xfrm>
            <a:off x="9552373" y="62144"/>
            <a:ext cx="2639627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6B1FB45-0195-4CA5-A304-FCA1B7B07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" t="11666" r="2098" b="11191"/>
          <a:stretch/>
        </p:blipFill>
        <p:spPr>
          <a:xfrm>
            <a:off x="732367" y="914400"/>
            <a:ext cx="10727265" cy="480059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E3076377-49FA-45A0-9F41-77522FE24650}"/>
              </a:ext>
            </a:extLst>
          </p:cNvPr>
          <p:cNvSpPr/>
          <p:nvPr/>
        </p:nvSpPr>
        <p:spPr>
          <a:xfrm>
            <a:off x="10207030" y="934044"/>
            <a:ext cx="1252601" cy="3354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589711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BE24C069-D283-47EF-83B1-2B4D251C1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37" r="-626"/>
          <a:stretch/>
        </p:blipFill>
        <p:spPr>
          <a:xfrm>
            <a:off x="683579" y="1430890"/>
            <a:ext cx="9320186" cy="43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2097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5D63919A-F081-B24C-9EAA-7528151E7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535" y="1577904"/>
            <a:ext cx="4848279" cy="4666793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7C960AC8-1CF9-4C40-AECE-482EE837D982}"/>
              </a:ext>
            </a:extLst>
          </p:cNvPr>
          <p:cNvSpPr/>
          <p:nvPr/>
        </p:nvSpPr>
        <p:spPr>
          <a:xfrm>
            <a:off x="856008" y="809922"/>
            <a:ext cx="88431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Wir wünschen Euch viel Erfolg </a:t>
            </a:r>
          </a:p>
        </p:txBody>
      </p:sp>
    </p:spTree>
    <p:extLst>
      <p:ext uri="{BB962C8B-B14F-4D97-AF65-F5344CB8AC3E}">
        <p14:creationId xmlns:p14="http://schemas.microsoft.com/office/powerpoint/2010/main" xmlns="" val="33743107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6ECD757F-EF44-48DC-9094-E1732ACB5F0C}"/>
              </a:ext>
            </a:extLst>
          </p:cNvPr>
          <p:cNvSpPr/>
          <p:nvPr/>
        </p:nvSpPr>
        <p:spPr>
          <a:xfrm>
            <a:off x="9756559" y="62144"/>
            <a:ext cx="2435441" cy="2095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9562" y="185238"/>
            <a:ext cx="7166997" cy="599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1568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A144B1-B749-688D-09C1-7F51276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rebuchet MS" pitchFamily="34" charset="0"/>
              </a:rPr>
              <a:t>Grundlagenbereich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838200" y="2155371"/>
          <a:ext cx="10242240" cy="4023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448"/>
                <a:gridCol w="2048448"/>
                <a:gridCol w="2048448"/>
                <a:gridCol w="2048448"/>
                <a:gridCol w="2048448"/>
              </a:tblGrid>
              <a:tr h="273698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/>
                </a:tc>
              </a:tr>
              <a:tr h="465286">
                <a:tc>
                  <a:txBody>
                    <a:bodyPr/>
                    <a:lstStyle/>
                    <a:p>
                      <a:pPr algn="ctr"/>
                      <a:r>
                        <a:rPr lang="de-DE" sz="1200" baseline="0" dirty="0" smtClean="0"/>
                        <a:t>Analysis I (wenn Mathe das 2. Fach ist)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65687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Mathematik</a:t>
                      </a:r>
                      <a:r>
                        <a:rPr lang="de-DE" sz="1200" baseline="0" dirty="0" smtClean="0"/>
                        <a:t> A (wenn Mathe nicht das 2. Fach ist)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</a:t>
                      </a:r>
                      <a:r>
                        <a:rPr lang="de-DE" sz="1200" baseline="0" dirty="0" smtClean="0"/>
                        <a:t>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endParaRPr lang="de-DE" sz="1200" dirty="0"/>
                    </a:p>
                  </a:txBody>
                  <a:tcPr/>
                </a:tc>
              </a:tr>
              <a:tr h="465286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Analysis</a:t>
                      </a:r>
                      <a:r>
                        <a:rPr lang="de-DE" sz="1200" baseline="0" dirty="0" smtClean="0"/>
                        <a:t> II (wenn Mathe das 2. Fach ist)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65687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Mathematik B (wenn</a:t>
                      </a:r>
                      <a:r>
                        <a:rPr lang="de-DE" sz="1200" baseline="0" dirty="0" smtClean="0"/>
                        <a:t> Mathe nicht das 2. Fach ist)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SS</a:t>
                      </a:r>
                      <a:endParaRPr lang="de-DE" sz="1200" dirty="0"/>
                    </a:p>
                  </a:txBody>
                  <a:tcPr/>
                </a:tc>
              </a:tr>
              <a:tr h="84846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Informatik</a:t>
                      </a:r>
                      <a:r>
                        <a:rPr lang="de-DE" sz="1200" baseline="0" dirty="0" smtClean="0"/>
                        <a:t> für Naturwissenschaftler*innen (wenn Info nicht das 2. Fach ist)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 und</a:t>
                      </a:r>
                      <a:r>
                        <a:rPr lang="de-DE" sz="1200" baseline="0" dirty="0" smtClean="0"/>
                        <a:t> SS</a:t>
                      </a:r>
                      <a:endParaRPr lang="de-DE" sz="1200" dirty="0"/>
                    </a:p>
                  </a:txBody>
                  <a:tcPr/>
                </a:tc>
              </a:tr>
              <a:tr h="656875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Einführung</a:t>
                      </a:r>
                      <a:r>
                        <a:rPr lang="de-DE" sz="1200" baseline="0" dirty="0" smtClean="0"/>
                        <a:t> in die Informatik und Programmierung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Vorlesung/Übung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 SWS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9 LP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WS</a:t>
                      </a:r>
                      <a:r>
                        <a:rPr lang="de-DE" sz="1200" baseline="0" dirty="0" smtClean="0"/>
                        <a:t> und SS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3599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äsentation1" id="{FDB5FE0F-6E60-4441-BBD6-3359DD98EFD8}" vid="{673D2DFA-7FFE-BB4A-888B-CB51B01E12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1889</Words>
  <Application>Microsoft Office PowerPoint</Application>
  <PresentationFormat>Benutzerdefiniert</PresentationFormat>
  <Paragraphs>564</Paragraphs>
  <Slides>86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86</vt:i4>
      </vt:variant>
    </vt:vector>
  </HeadingPairs>
  <TitlesOfParts>
    <vt:vector size="87" baseType="lpstr">
      <vt:lpstr>Office</vt:lpstr>
      <vt:lpstr>Welcome Week Sommersemester 2023</vt:lpstr>
      <vt:lpstr>Homepage</vt:lpstr>
      <vt:lpstr>Homepage</vt:lpstr>
      <vt:lpstr>Prüfungsordnung (PO)</vt:lpstr>
      <vt:lpstr>Folie 5</vt:lpstr>
      <vt:lpstr>Das zentrale Prüfungsamt (ZPA)</vt:lpstr>
      <vt:lpstr>Aufbau des Studiums</vt:lpstr>
      <vt:lpstr>Aufbau des Studiums</vt:lpstr>
      <vt:lpstr>Grundlagenbereich</vt:lpstr>
      <vt:lpstr>Ansprechpartner für Mathe und Info</vt:lpstr>
      <vt:lpstr>Ansprechpartner für Physik</vt:lpstr>
      <vt:lpstr>Aufbau des Studiums</vt:lpstr>
      <vt:lpstr>Übersicht Pflichtmodule Chemie</vt:lpstr>
      <vt:lpstr>Folie 14</vt:lpstr>
      <vt:lpstr>Grundlagen der Chemie</vt:lpstr>
      <vt:lpstr>Chemie der Haupt- und Nebengruppenelemente</vt:lpstr>
      <vt:lpstr>Quantitative Analyse </vt:lpstr>
      <vt:lpstr>Experimentelle organische Chemie (AN, KombiBA) </vt:lpstr>
      <vt:lpstr>Physikalische Chemie</vt:lpstr>
      <vt:lpstr>Übersicht Pflichtmodule Informatik</vt:lpstr>
      <vt:lpstr>Folie 21</vt:lpstr>
      <vt:lpstr>Objektorientierte Programmierung </vt:lpstr>
      <vt:lpstr>Übersicht Pflichtmodule Mathematik</vt:lpstr>
      <vt:lpstr>Folie 24</vt:lpstr>
      <vt:lpstr>Übersicht Pflichtmodule Physik</vt:lpstr>
      <vt:lpstr>Folie 26</vt:lpstr>
      <vt:lpstr>Anfänger-Praktikum </vt:lpstr>
      <vt:lpstr>Veranstaltungen in der O-Woche</vt:lpstr>
      <vt:lpstr>StudiLöwe https://studiloewe.uni-wuppertal.de/</vt:lpstr>
      <vt:lpstr>Folie 30</vt:lpstr>
      <vt:lpstr>Folie 31</vt:lpstr>
      <vt:lpstr>StudiLöwe</vt:lpstr>
      <vt:lpstr>Folie 33</vt:lpstr>
      <vt:lpstr>Folie 34</vt:lpstr>
      <vt:lpstr>Folie 35</vt:lpstr>
      <vt:lpstr>Folie 36</vt:lpstr>
      <vt:lpstr>Alternativ</vt:lpstr>
      <vt:lpstr>Folie 38</vt:lpstr>
      <vt:lpstr>Folie 39</vt:lpstr>
      <vt:lpstr>Aufbau des Studiums</vt:lpstr>
      <vt:lpstr>Fächerkombinationen</vt:lpstr>
      <vt:lpstr>Aufbau des Studiums</vt:lpstr>
      <vt:lpstr>Wahlpflichtbereich</vt:lpstr>
      <vt:lpstr>Wahlpflichtbereich Chemie</vt:lpstr>
      <vt:lpstr>Wahlpflichtbereich Info</vt:lpstr>
      <vt:lpstr>Wahlpflichtbereich Mathe</vt:lpstr>
      <vt:lpstr>Wahlpflichtbereich Physik</vt:lpstr>
      <vt:lpstr>Aufbau des Studiums</vt:lpstr>
      <vt:lpstr>Professionalisierungsbereich</vt:lpstr>
      <vt:lpstr>Professionalisierungsbereich</vt:lpstr>
      <vt:lpstr>Wichtig</vt:lpstr>
      <vt:lpstr>Klausuren</vt:lpstr>
      <vt:lpstr>Klausuren</vt:lpstr>
      <vt:lpstr>ÜBUNGEN RETTEN LEBEN!!!</vt:lpstr>
      <vt:lpstr>Chemiekasten</vt:lpstr>
      <vt:lpstr>Praktika/Labor (ab dem 2. Semester)</vt:lpstr>
      <vt:lpstr>Kittel und Schutzbrille könnt ihr in der Fachschaft kaufen!  Verpflichtend für jedes Praktikum!  Am Dienstag, 04.04.2023 findet unser zentraler Kittelverkauf am Fachschaftsraum V.10.092 von 10-13 Uhr statt.  Alternativ könnt ihr unseren Sprechstundenzeiten entnehmen, wann wir Kittel und Schutzbrillen verkaufen</vt:lpstr>
      <vt:lpstr>Folie 58</vt:lpstr>
      <vt:lpstr>Fachschaft (V.10.092)</vt:lpstr>
      <vt:lpstr>Folie 60</vt:lpstr>
      <vt:lpstr>Homepage</vt:lpstr>
      <vt:lpstr>Folie 62</vt:lpstr>
      <vt:lpstr>V.10.092</vt:lpstr>
      <vt:lpstr> V.10.092</vt:lpstr>
      <vt:lpstr> V.10.092</vt:lpstr>
      <vt:lpstr> V.10.092</vt:lpstr>
      <vt:lpstr>Folie 67</vt:lpstr>
      <vt:lpstr>WLAN und Sciebo</vt:lpstr>
      <vt:lpstr>Semesterticket</vt:lpstr>
      <vt:lpstr>c.t. und s.t.</vt:lpstr>
      <vt:lpstr>c.t. und s.t.</vt:lpstr>
      <vt:lpstr>Folie 72</vt:lpstr>
      <vt:lpstr>Folie 73</vt:lpstr>
      <vt:lpstr>Folie 74</vt:lpstr>
      <vt:lpstr>Uni-Mail</vt:lpstr>
      <vt:lpstr>Hinweise zum Verfassen von E-Mails an Lehrende</vt:lpstr>
      <vt:lpstr>Moodle https://moodle.uni-wuppertal.de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Week Wintersemester 2021/22</dc:title>
  <dc:creator>Ju La</dc:creator>
  <cp:lastModifiedBy>Chris</cp:lastModifiedBy>
  <cp:revision>207</cp:revision>
  <dcterms:created xsi:type="dcterms:W3CDTF">2021-10-05T18:33:57Z</dcterms:created>
  <dcterms:modified xsi:type="dcterms:W3CDTF">2023-03-24T10:30:53Z</dcterms:modified>
</cp:coreProperties>
</file>